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569" r:id="rId2"/>
    <p:sldId id="333" r:id="rId3"/>
    <p:sldId id="518" r:id="rId4"/>
    <p:sldId id="526" r:id="rId5"/>
    <p:sldId id="527" r:id="rId6"/>
    <p:sldId id="539" r:id="rId7"/>
    <p:sldId id="482" r:id="rId8"/>
    <p:sldId id="531" r:id="rId9"/>
    <p:sldId id="517" r:id="rId10"/>
    <p:sldId id="567" r:id="rId11"/>
    <p:sldId id="541" r:id="rId12"/>
    <p:sldId id="475" r:id="rId13"/>
    <p:sldId id="543" r:id="rId14"/>
    <p:sldId id="556" r:id="rId15"/>
    <p:sldId id="542" r:id="rId16"/>
    <p:sldId id="534" r:id="rId17"/>
    <p:sldId id="266" r:id="rId18"/>
    <p:sldId id="554" r:id="rId19"/>
    <p:sldId id="555" r:id="rId20"/>
    <p:sldId id="273" r:id="rId21"/>
    <p:sldId id="272" r:id="rId22"/>
    <p:sldId id="545" r:id="rId23"/>
    <p:sldId id="540" r:id="rId24"/>
    <p:sldId id="544" r:id="rId25"/>
    <p:sldId id="562" r:id="rId26"/>
    <p:sldId id="548" r:id="rId27"/>
    <p:sldId id="557" r:id="rId28"/>
    <p:sldId id="558" r:id="rId29"/>
    <p:sldId id="559" r:id="rId30"/>
    <p:sldId id="560" r:id="rId31"/>
    <p:sldId id="561" r:id="rId32"/>
    <p:sldId id="564" r:id="rId33"/>
    <p:sldId id="547" r:id="rId34"/>
    <p:sldId id="546" r:id="rId35"/>
    <p:sldId id="563" r:id="rId36"/>
    <p:sldId id="565" r:id="rId37"/>
    <p:sldId id="549" r:id="rId38"/>
    <p:sldId id="568" r:id="rId39"/>
    <p:sldId id="566" r:id="rId40"/>
    <p:sldId id="25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4995@gmail.com" initials="i" lastIdx="1" clrIdx="0">
    <p:extLst>
      <p:ext uri="{19B8F6BF-5375-455C-9EA6-DF929625EA0E}">
        <p15:presenceInfo xmlns:p15="http://schemas.microsoft.com/office/powerpoint/2012/main" userId="5f2ca59b9e73ce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9DF"/>
    <a:srgbClr val="F989FF"/>
    <a:srgbClr val="00652E"/>
    <a:srgbClr val="43FF54"/>
    <a:srgbClr val="3D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0"/>
    <p:restoredTop sz="95735" autoAdjust="0"/>
  </p:normalViewPr>
  <p:slideViewPr>
    <p:cSldViewPr snapToGrid="0" snapToObjects="1">
      <p:cViewPr>
        <p:scale>
          <a:sx n="80" d="100"/>
          <a:sy n="80" d="100"/>
        </p:scale>
        <p:origin x="144" y="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A55B2F-6BB3-944F-8CFD-32EEAF9A7EF1}"/>
              </a:ext>
            </a:extLst>
          </p:cNvPr>
          <p:cNvSpPr txBox="1">
            <a:spLocks/>
          </p:cNvSpPr>
          <p:nvPr/>
        </p:nvSpPr>
        <p:spPr>
          <a:xfrm>
            <a:off x="2585694" y="4910013"/>
            <a:ext cx="4393096" cy="10486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00B050"/>
                </a:solidFill>
              </a:rPr>
              <a:t>Законы эволюции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613BC-6037-8947-83A2-E21640E89465}"/>
              </a:ext>
            </a:extLst>
          </p:cNvPr>
          <p:cNvSpPr txBox="1"/>
          <p:nvPr/>
        </p:nvSpPr>
        <p:spPr>
          <a:xfrm>
            <a:off x="1419549" y="5789420"/>
            <a:ext cx="6304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dirty="0">
                <a:solidFill>
                  <a:srgbClr val="00B050"/>
                </a:solidFill>
              </a:rPr>
              <a:t>https://github.com/irouzine/Course-in-evolution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12E4C-EA3E-A24B-808A-BE31408C44C3}"/>
              </a:ext>
            </a:extLst>
          </p:cNvPr>
          <p:cNvSpPr txBox="1"/>
          <p:nvPr/>
        </p:nvSpPr>
        <p:spPr>
          <a:xfrm>
            <a:off x="1419549" y="6166241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00B050"/>
                </a:solidFill>
              </a:rPr>
              <a:t>ecology modeling.pptx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51B67-47AB-0B4D-BB4D-5436676A6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75" y="0"/>
            <a:ext cx="7972926" cy="49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6475"/>
      </p:ext>
    </p:extLst>
  </p:cSld>
  <p:clrMapOvr>
    <a:masterClrMapping/>
  </p:clrMapOvr>
  <p:transition spd="slow" advTm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4757-27CD-0646-83AB-A95DEBEE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85008"/>
            <a:ext cx="6508377" cy="1143000"/>
          </a:xfrm>
        </p:spPr>
        <p:txBody>
          <a:bodyPr/>
          <a:lstStyle/>
          <a:p>
            <a:r>
              <a:rPr lang="ru-RU" dirty="0"/>
              <a:t>Выводы 1</a:t>
            </a:r>
            <a:endParaRPr lang="en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8AE9E-C849-8D4E-AB6F-368028C5D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Рассмотрена адаптация при смене среды с 100% рекомбинацией без новых мутаций</a:t>
            </a:r>
          </a:p>
          <a:p>
            <a:r>
              <a:rPr lang="ru-RU" dirty="0"/>
              <a:t>При большом количестве локусов, </a:t>
            </a:r>
            <a:r>
              <a:rPr lang="en-US" dirty="0"/>
              <a:t>L &gt;&gt; (log f</a:t>
            </a:r>
            <a:r>
              <a:rPr lang="en-US" baseline="-25000" dirty="0"/>
              <a:t>0</a:t>
            </a:r>
            <a:r>
              <a:rPr lang="en-US" dirty="0"/>
              <a:t>N)</a:t>
            </a:r>
            <a:r>
              <a:rPr lang="en-US" baseline="30000" dirty="0"/>
              <a:t>2  </a:t>
            </a:r>
            <a:r>
              <a:rPr lang="ru-RU" dirty="0"/>
              <a:t>сильные эффекты </a:t>
            </a:r>
            <a:r>
              <a:rPr lang="ru-RU" dirty="0" err="1"/>
              <a:t>клональной</a:t>
            </a:r>
            <a:r>
              <a:rPr lang="ru-RU" dirty="0"/>
              <a:t> интерференции</a:t>
            </a:r>
            <a:endParaRPr lang="en-US" dirty="0"/>
          </a:p>
          <a:p>
            <a:r>
              <a:rPr lang="ru-RU" dirty="0"/>
              <a:t>Потеря почти всех полиморфных локусов</a:t>
            </a:r>
          </a:p>
          <a:p>
            <a:r>
              <a:rPr lang="ru-RU" dirty="0"/>
              <a:t>Ускорение редких локусов выше предела независимых локусов</a:t>
            </a:r>
          </a:p>
          <a:p>
            <a:r>
              <a:rPr lang="ru-RU" dirty="0"/>
              <a:t>Крайне неоднородная скорость эволюции на разных локусах при</a:t>
            </a:r>
            <a:r>
              <a:rPr lang="en-US" dirty="0"/>
              <a:t> </a:t>
            </a:r>
            <a:r>
              <a:rPr lang="ru-RU" dirty="0"/>
              <a:t>одинаковых коэффициентах селекции</a:t>
            </a:r>
            <a:endParaRPr lang="en-US" dirty="0"/>
          </a:p>
          <a:p>
            <a:r>
              <a:rPr lang="ru-RU" dirty="0"/>
              <a:t>Генеалогия слабо зависит от числа локусов и размера популяции 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3266904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E70C-65AE-3841-B422-86451EB5B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3429000"/>
            <a:ext cx="6674802" cy="1398494"/>
          </a:xfrm>
        </p:spPr>
        <p:txBody>
          <a:bodyPr/>
          <a:lstStyle/>
          <a:p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Рекомбинация без мутации</a:t>
            </a:r>
            <a:br>
              <a:rPr lang="ru-RU" sz="3200" dirty="0"/>
            </a:br>
            <a:br>
              <a:rPr lang="ru-RU" sz="3200" dirty="0"/>
            </a:br>
            <a:endParaRPr lang="en-FR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5A7F3-C9B1-4B4E-838E-955932026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Вначале, все локусы имеют немного хороших аллелей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869474574"/>
      </p:ext>
    </p:extLst>
  </p:cSld>
  <p:clrMapOvr>
    <a:masterClrMapping/>
  </p:clrMapOvr>
  <p:transition spd="slow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AEEE-E890-C343-8262-154F7FE4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62" y="514857"/>
            <a:ext cx="7358111" cy="1143000"/>
          </a:xfrm>
        </p:spPr>
        <p:txBody>
          <a:bodyPr/>
          <a:lstStyle/>
          <a:p>
            <a:r>
              <a:rPr lang="ru-RU" dirty="0"/>
              <a:t>Рекомбинация уменьшает эффекты связки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F6808-FA27-D94A-B871-2A31C64A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7" y="2135163"/>
            <a:ext cx="4500307" cy="36450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2F37E9-52AC-4A47-BDE6-A6E992367DD1}"/>
              </a:ext>
            </a:extLst>
          </p:cNvPr>
          <p:cNvGrpSpPr/>
          <p:nvPr/>
        </p:nvGrpSpPr>
        <p:grpSpPr>
          <a:xfrm>
            <a:off x="5027545" y="2882786"/>
            <a:ext cx="3971688" cy="1472620"/>
            <a:chOff x="1704717" y="2956876"/>
            <a:chExt cx="5436559" cy="172796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D6D9AD-5780-1543-B80B-4685854DBDE9}"/>
                </a:ext>
              </a:extLst>
            </p:cNvPr>
            <p:cNvCxnSpPr/>
            <p:nvPr/>
          </p:nvCxnSpPr>
          <p:spPr>
            <a:xfrm>
              <a:off x="1704718" y="389202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AF8559-30C1-2646-8FDD-CEC587ED7DCD}"/>
                </a:ext>
              </a:extLst>
            </p:cNvPr>
            <p:cNvSpPr/>
            <p:nvPr/>
          </p:nvSpPr>
          <p:spPr>
            <a:xfrm>
              <a:off x="3093253" y="3835666"/>
              <a:ext cx="115028" cy="112713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A3093-1E0F-8946-9545-C8B1FF16298E}"/>
                </a:ext>
              </a:extLst>
            </p:cNvPr>
            <p:cNvSpPr txBox="1"/>
            <p:nvPr/>
          </p:nvSpPr>
          <p:spPr>
            <a:xfrm>
              <a:off x="1999150" y="3474702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3A57-371F-974D-95C2-7428830EB34C}"/>
                </a:ext>
              </a:extLst>
            </p:cNvPr>
            <p:cNvSpPr txBox="1"/>
            <p:nvPr/>
          </p:nvSpPr>
          <p:spPr>
            <a:xfrm>
              <a:off x="2993759" y="3480038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C1F312-AD36-A047-84C4-5F74DF0BBF86}"/>
                </a:ext>
              </a:extLst>
            </p:cNvPr>
            <p:cNvGrpSpPr/>
            <p:nvPr/>
          </p:nvGrpSpPr>
          <p:grpSpPr>
            <a:xfrm>
              <a:off x="1704717" y="4259664"/>
              <a:ext cx="2017527" cy="112785"/>
              <a:chOff x="5676006" y="3389729"/>
              <a:chExt cx="2586789" cy="14757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70E447-C4EE-AB49-BDB4-E5A151C7F765}"/>
                  </a:ext>
                </a:extLst>
              </p:cNvPr>
              <p:cNvSpPr/>
              <p:nvPr/>
            </p:nvSpPr>
            <p:spPr>
              <a:xfrm>
                <a:off x="7467646" y="3389823"/>
                <a:ext cx="147484" cy="14748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973A501-0950-D140-9C59-1052FA411CD5}"/>
                  </a:ext>
                </a:extLst>
              </p:cNvPr>
              <p:cNvCxnSpPr/>
              <p:nvPr/>
            </p:nvCxnSpPr>
            <p:spPr>
              <a:xfrm>
                <a:off x="5676006" y="3463471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9A9EADC-DC93-1C42-8FFE-BE0F702063DD}"/>
                  </a:ext>
                </a:extLst>
              </p:cNvPr>
              <p:cNvSpPr/>
              <p:nvPr/>
            </p:nvSpPr>
            <p:spPr>
              <a:xfrm>
                <a:off x="6173629" y="3389729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D0EFD0-E42C-A04E-85C5-AC1EB2AC01B8}"/>
                </a:ext>
              </a:extLst>
            </p:cNvPr>
            <p:cNvSpPr txBox="1"/>
            <p:nvPr/>
          </p:nvSpPr>
          <p:spPr>
            <a:xfrm>
              <a:off x="2007449" y="3879583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6BE11-6224-DE4E-B792-86C45C73A15D}"/>
                </a:ext>
              </a:extLst>
            </p:cNvPr>
            <p:cNvSpPr txBox="1"/>
            <p:nvPr/>
          </p:nvSpPr>
          <p:spPr>
            <a:xfrm>
              <a:off x="3007432" y="3886352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4B29E5-320B-8941-AF8D-18C7A16C118A}"/>
                </a:ext>
              </a:extLst>
            </p:cNvPr>
            <p:cNvSpPr/>
            <p:nvPr/>
          </p:nvSpPr>
          <p:spPr>
            <a:xfrm>
              <a:off x="2092830" y="3834694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5C8A168C-0A09-8043-9913-82C3EF3AE52F}"/>
                </a:ext>
              </a:extLst>
            </p:cNvPr>
            <p:cNvCxnSpPr>
              <a:cxnSpLocks/>
            </p:cNvCxnSpPr>
            <p:nvPr/>
          </p:nvCxnSpPr>
          <p:spPr>
            <a:xfrm>
              <a:off x="1729673" y="3505010"/>
              <a:ext cx="1992571" cy="1179827"/>
            </a:xfrm>
            <a:prstGeom prst="bentConnector3">
              <a:avLst/>
            </a:prstGeom>
            <a:ln>
              <a:solidFill>
                <a:srgbClr val="43FF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5D1593-6282-0F40-812F-EE5D860B6CBC}"/>
                </a:ext>
              </a:extLst>
            </p:cNvPr>
            <p:cNvCxnSpPr/>
            <p:nvPr/>
          </p:nvCxnSpPr>
          <p:spPr>
            <a:xfrm>
              <a:off x="5123749" y="336261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289CA5-891C-084D-BC55-AD6BB1543A1C}"/>
                </a:ext>
              </a:extLst>
            </p:cNvPr>
            <p:cNvSpPr/>
            <p:nvPr/>
          </p:nvSpPr>
          <p:spPr>
            <a:xfrm>
              <a:off x="5520689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56A5BE-BD68-8941-A7AD-C9B134BF0E48}"/>
                </a:ext>
              </a:extLst>
            </p:cNvPr>
            <p:cNvSpPr/>
            <p:nvPr/>
          </p:nvSpPr>
          <p:spPr>
            <a:xfrm>
              <a:off x="6512285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FCF29B-36B1-9043-B857-E5D4BC9AA724}"/>
                </a:ext>
              </a:extLst>
            </p:cNvPr>
            <p:cNvSpPr txBox="1"/>
            <p:nvPr/>
          </p:nvSpPr>
          <p:spPr>
            <a:xfrm>
              <a:off x="5412239" y="295687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C31D01-E1E7-DB44-BB9D-A46AFCD49B3D}"/>
                </a:ext>
              </a:extLst>
            </p:cNvPr>
            <p:cNvSpPr txBox="1"/>
            <p:nvPr/>
          </p:nvSpPr>
          <p:spPr>
            <a:xfrm>
              <a:off x="6428069" y="2956876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2E00AC-9AAB-B044-AA2C-4CBCF10662D8}"/>
                </a:ext>
              </a:extLst>
            </p:cNvPr>
            <p:cNvGrpSpPr/>
            <p:nvPr/>
          </p:nvGrpSpPr>
          <p:grpSpPr>
            <a:xfrm>
              <a:off x="5123749" y="4426391"/>
              <a:ext cx="2017527" cy="123298"/>
              <a:chOff x="4700647" y="2941578"/>
              <a:chExt cx="2586789" cy="16133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0D7CB9-6C3F-924F-BC81-B6A5EA212BFD}"/>
                  </a:ext>
                </a:extLst>
              </p:cNvPr>
              <p:cNvCxnSpPr/>
              <p:nvPr/>
            </p:nvCxnSpPr>
            <p:spPr>
              <a:xfrm>
                <a:off x="4700647" y="3015320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AA78D7D-DFFC-624C-8C06-BE536685AC63}"/>
                  </a:ext>
                </a:extLst>
              </p:cNvPr>
              <p:cNvSpPr/>
              <p:nvPr/>
            </p:nvSpPr>
            <p:spPr>
              <a:xfrm>
                <a:off x="6480970" y="294157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275D8F8-E120-804A-BA5E-1356966235EE}"/>
                  </a:ext>
                </a:extLst>
              </p:cNvPr>
              <p:cNvSpPr/>
              <p:nvPr/>
            </p:nvSpPr>
            <p:spPr>
              <a:xfrm>
                <a:off x="5220200" y="295542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92578A-B41E-2848-8C25-F14E4A7DE34F}"/>
                </a:ext>
              </a:extLst>
            </p:cNvPr>
            <p:cNvSpPr txBox="1"/>
            <p:nvPr/>
          </p:nvSpPr>
          <p:spPr>
            <a:xfrm>
              <a:off x="5409882" y="4085117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50D2B6-9081-6546-BB4D-0AEC2CEE24C9}"/>
                </a:ext>
              </a:extLst>
            </p:cNvPr>
            <p:cNvSpPr txBox="1"/>
            <p:nvPr/>
          </p:nvSpPr>
          <p:spPr>
            <a:xfrm>
              <a:off x="6404492" y="409045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357C323-485B-4A49-A0E0-B53FD587321D}"/>
                </a:ext>
              </a:extLst>
            </p:cNvPr>
            <p:cNvCxnSpPr/>
            <p:nvPr/>
          </p:nvCxnSpPr>
          <p:spPr>
            <a:xfrm flipV="1">
              <a:off x="3952621" y="3428927"/>
              <a:ext cx="888881" cy="40576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575FF4-3C4D-274C-B7C4-86358B0D3D8C}"/>
                </a:ext>
              </a:extLst>
            </p:cNvPr>
            <p:cNvCxnSpPr>
              <a:cxnSpLocks/>
            </p:cNvCxnSpPr>
            <p:nvPr/>
          </p:nvCxnSpPr>
          <p:spPr>
            <a:xfrm>
              <a:off x="3952621" y="4180152"/>
              <a:ext cx="983051" cy="256824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516435"/>
      </p:ext>
    </p:ext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B3FE-26BA-8B41-A6FF-77CB951F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7" y="221226"/>
            <a:ext cx="6508377" cy="1143000"/>
          </a:xfrm>
        </p:spPr>
        <p:txBody>
          <a:bodyPr/>
          <a:lstStyle/>
          <a:p>
            <a:r>
              <a:rPr lang="ru-RU" dirty="0"/>
              <a:t>Модель с рекомбинацией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5AAD2-EC8D-0545-B60F-7FF399A54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0" y="1600200"/>
            <a:ext cx="5036574" cy="5036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87533-D21A-254C-B297-7BE2A34C7B00}"/>
              </a:ext>
            </a:extLst>
          </p:cNvPr>
          <p:cNvSpPr txBox="1"/>
          <p:nvPr/>
        </p:nvSpPr>
        <p:spPr>
          <a:xfrm>
            <a:off x="5397266" y="1951672"/>
            <a:ext cx="37064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i="1" dirty="0"/>
              <a:t>r</a:t>
            </a:r>
            <a:r>
              <a:rPr lang="en-FR" dirty="0"/>
              <a:t> </a:t>
            </a:r>
            <a:r>
              <a:rPr lang="ru-RU" dirty="0"/>
              <a:t>  вероятность рекомбинации</a:t>
            </a:r>
          </a:p>
          <a:p>
            <a:r>
              <a:rPr lang="en-US" i="1" dirty="0"/>
              <a:t>M</a:t>
            </a:r>
            <a:r>
              <a:rPr lang="en-US" dirty="0"/>
              <a:t> </a:t>
            </a:r>
            <a:r>
              <a:rPr lang="ru-RU" dirty="0"/>
              <a:t> количество перескоков</a:t>
            </a:r>
          </a:p>
          <a:p>
            <a:r>
              <a:rPr lang="en-US" i="1" dirty="0"/>
              <a:t>s</a:t>
            </a:r>
            <a:r>
              <a:rPr lang="en-US" dirty="0"/>
              <a:t> </a:t>
            </a:r>
            <a:r>
              <a:rPr lang="ru-RU" dirty="0"/>
              <a:t>   коэффициент селекции</a:t>
            </a:r>
          </a:p>
          <a:p>
            <a:r>
              <a:rPr lang="en-US" i="1" dirty="0"/>
              <a:t>N</a:t>
            </a:r>
            <a:r>
              <a:rPr lang="ru-RU" i="1" dirty="0"/>
              <a:t>   </a:t>
            </a:r>
            <a:r>
              <a:rPr lang="ru-RU" dirty="0"/>
              <a:t>размер популяции</a:t>
            </a:r>
          </a:p>
          <a:p>
            <a:r>
              <a:rPr lang="en-US" i="1" dirty="0"/>
              <a:t>L</a:t>
            </a:r>
            <a:r>
              <a:rPr lang="en-US" dirty="0"/>
              <a:t> </a:t>
            </a:r>
            <a:r>
              <a:rPr lang="ru-RU" dirty="0"/>
              <a:t>   </a:t>
            </a:r>
            <a:r>
              <a:rPr lang="en-US" dirty="0" err="1"/>
              <a:t>к</a:t>
            </a:r>
            <a:r>
              <a:rPr lang="ru-RU" dirty="0" err="1"/>
              <a:t>оличество</a:t>
            </a:r>
            <a:r>
              <a:rPr lang="ru-RU" dirty="0"/>
              <a:t> локусов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945268554"/>
      </p:ext>
    </p:extLst>
  </p:cSld>
  <p:clrMapOvr>
    <a:masterClrMapping/>
  </p:clrMapOvr>
  <p:transition spd="slow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B3FE-26BA-8B41-A6FF-77CB951F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235974"/>
            <a:ext cx="6508377" cy="1143000"/>
          </a:xfrm>
        </p:spPr>
        <p:txBody>
          <a:bodyPr/>
          <a:lstStyle/>
          <a:p>
            <a:r>
              <a:rPr lang="ru-RU" dirty="0"/>
              <a:t>Одинокая волна: схема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13046-B73A-A940-B2C5-6E11F8217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2" y="2109068"/>
            <a:ext cx="6063367" cy="31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1058"/>
      </p:ext>
    </p:extLst>
  </p:cSld>
  <p:clrMapOvr>
    <a:masterClrMapping/>
  </p:clrMapOvr>
  <p:transition spd="slow" advTm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D66E3D-02D5-B24A-B4BF-89558AB3E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68" y="0"/>
            <a:ext cx="404186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4D8F0-C90B-7F41-BE2D-6D0608BA82C8}"/>
              </a:ext>
            </a:extLst>
          </p:cNvPr>
          <p:cNvSpPr txBox="1"/>
          <p:nvPr/>
        </p:nvSpPr>
        <p:spPr>
          <a:xfrm>
            <a:off x="370657" y="442452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Одинокая волна</a:t>
            </a:r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C3D59-5C14-1843-ABA5-CBD7B2DE592D}"/>
              </a:ext>
            </a:extLst>
          </p:cNvPr>
          <p:cNvSpPr txBox="1"/>
          <p:nvPr/>
        </p:nvSpPr>
        <p:spPr>
          <a:xfrm>
            <a:off x="205540" y="2410149"/>
            <a:ext cx="21371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Распределение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семей</a:t>
            </a:r>
          </a:p>
          <a:p>
            <a:r>
              <a:rPr lang="ru-RU" dirty="0"/>
              <a:t>каждого </a:t>
            </a:r>
          </a:p>
          <a:p>
            <a:r>
              <a:rPr lang="ru-RU" dirty="0"/>
              <a:t>локуса </a:t>
            </a:r>
          </a:p>
          <a:p>
            <a:r>
              <a:rPr lang="ru-RU" dirty="0"/>
              <a:t>по размеру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658B9-4728-1C41-9362-9131A0E9EAEE}"/>
              </a:ext>
            </a:extLst>
          </p:cNvPr>
          <p:cNvSpPr txBox="1"/>
          <p:nvPr/>
        </p:nvSpPr>
        <p:spPr>
          <a:xfrm>
            <a:off x="6801336" y="2513385"/>
            <a:ext cx="21371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Распределение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самых </a:t>
            </a:r>
          </a:p>
          <a:p>
            <a:r>
              <a:rPr lang="ru-RU" dirty="0"/>
              <a:t>больших семей </a:t>
            </a:r>
          </a:p>
          <a:p>
            <a:r>
              <a:rPr lang="ru-RU" dirty="0"/>
              <a:t>на локусе</a:t>
            </a:r>
          </a:p>
          <a:p>
            <a:r>
              <a:rPr lang="ru-RU" dirty="0"/>
              <a:t>по размеру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115F1C-8E91-4D4B-BC2F-8E3E7F3A7DAF}"/>
              </a:ext>
            </a:extLst>
          </p:cNvPr>
          <p:cNvCxnSpPr/>
          <p:nvPr/>
        </p:nvCxnSpPr>
        <p:spPr>
          <a:xfrm>
            <a:off x="3628104" y="627118"/>
            <a:ext cx="11221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754521"/>
      </p:ext>
    </p:ext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C88DB-81FD-A64B-B46B-83A7F94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4831"/>
            <a:ext cx="6530490" cy="5163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A8B3AD-1B36-8E40-B553-AF8330AB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5808"/>
            <a:ext cx="8228310" cy="1870285"/>
          </a:xfrm>
        </p:spPr>
        <p:txBody>
          <a:bodyPr/>
          <a:lstStyle/>
          <a:p>
            <a:br>
              <a:rPr lang="ru-RU" sz="2800" dirty="0"/>
            </a:br>
            <a:br>
              <a:rPr lang="ru-RU" dirty="0"/>
            </a:br>
            <a:r>
              <a:rPr lang="en-US" sz="2000" dirty="0"/>
              <a:t>f</a:t>
            </a:r>
            <a:r>
              <a:rPr lang="en-US" sz="2000" baseline="-25000" dirty="0"/>
              <a:t>0</a:t>
            </a:r>
            <a:r>
              <a:rPr lang="en-US" sz="2000" dirty="0"/>
              <a:t>=2%, N=1000, L=</a:t>
            </a:r>
            <a:r>
              <a:rPr lang="ru-RU" sz="2000" dirty="0"/>
              <a:t>10</a:t>
            </a:r>
            <a:r>
              <a:rPr lang="en-US" sz="2000" dirty="0"/>
              <a:t>00 loci, s=0.1, M=3 crossovers</a:t>
            </a:r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1B44-754B-9040-AF10-2116D764D39F}"/>
              </a:ext>
            </a:extLst>
          </p:cNvPr>
          <p:cNvSpPr txBox="1"/>
          <p:nvPr/>
        </p:nvSpPr>
        <p:spPr>
          <a:xfrm>
            <a:off x="2705107" y="4276415"/>
            <a:ext cx="4184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0070C0"/>
                </a:solidFill>
              </a:rPr>
              <a:t>среднее</a:t>
            </a:r>
            <a:r>
              <a:rPr lang="en-US" sz="1600" dirty="0">
                <a:solidFill>
                  <a:srgbClr val="0070C0"/>
                </a:solidFill>
              </a:rPr>
              <a:t> f </a:t>
            </a:r>
            <a:r>
              <a:rPr lang="ru-RU" sz="1600" dirty="0">
                <a:solidFill>
                  <a:srgbClr val="0070C0"/>
                </a:solidFill>
              </a:rPr>
              <a:t>п</a:t>
            </a:r>
            <a:r>
              <a:rPr lang="en-US" sz="1600" dirty="0">
                <a:solidFill>
                  <a:srgbClr val="0070C0"/>
                </a:solidFill>
              </a:rPr>
              <a:t>o </a:t>
            </a:r>
            <a:r>
              <a:rPr lang="ru-RU" sz="1600" dirty="0">
                <a:solidFill>
                  <a:srgbClr val="0070C0"/>
                </a:solidFill>
              </a:rPr>
              <a:t>полиморфным локусам</a:t>
            </a:r>
            <a:endParaRPr lang="en-FR" sz="16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DDAB6-EF47-884F-95BF-DC1D49EBD174}"/>
              </a:ext>
            </a:extLst>
          </p:cNvPr>
          <p:cNvSpPr txBox="1"/>
          <p:nvPr/>
        </p:nvSpPr>
        <p:spPr>
          <a:xfrm>
            <a:off x="5798361" y="2047492"/>
            <a:ext cx="23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59DF"/>
                </a:solidFill>
              </a:rPr>
              <a:t>доля пар гомолог. </a:t>
            </a:r>
          </a:p>
          <a:p>
            <a:r>
              <a:rPr lang="ru-RU" dirty="0">
                <a:solidFill>
                  <a:srgbClr val="FF59DF"/>
                </a:solidFill>
              </a:rPr>
              <a:t>локусов с </a:t>
            </a:r>
          </a:p>
          <a:p>
            <a:r>
              <a:rPr lang="ru-RU" dirty="0">
                <a:solidFill>
                  <a:srgbClr val="FF59DF"/>
                </a:solidFill>
              </a:rPr>
              <a:t>общим предком</a:t>
            </a:r>
            <a:endParaRPr lang="en-FR" dirty="0">
              <a:solidFill>
                <a:srgbClr val="FF59D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AD0C5-4D83-3442-B814-EAF27C396481}"/>
              </a:ext>
            </a:extLst>
          </p:cNvPr>
          <p:cNvSpPr txBox="1"/>
          <p:nvPr/>
        </p:nvSpPr>
        <p:spPr>
          <a:xfrm rot="18175643">
            <a:off x="1912262" y="3062259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0070C0"/>
                </a:solidFill>
              </a:rPr>
              <a:t>1 локус модель</a:t>
            </a:r>
            <a:endParaRPr lang="en-FR" sz="14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312B0-9EC7-554E-B7F9-043BEDB24472}"/>
              </a:ext>
            </a:extLst>
          </p:cNvPr>
          <p:cNvSpPr txBox="1"/>
          <p:nvPr/>
        </p:nvSpPr>
        <p:spPr>
          <a:xfrm>
            <a:off x="3013180" y="4857642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Доля полиморфных локусов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850D2-2A6C-C846-924E-FEED096FC588}"/>
              </a:ext>
            </a:extLst>
          </p:cNvPr>
          <p:cNvSpPr txBox="1"/>
          <p:nvPr/>
        </p:nvSpPr>
        <p:spPr>
          <a:xfrm rot="16928254">
            <a:off x="576019" y="3610918"/>
            <a:ext cx="2231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самый шустрый локус</a:t>
            </a:r>
            <a:endParaRPr lang="en-FR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F41B54-1F0B-B84B-93CC-096F9277137A}"/>
              </a:ext>
            </a:extLst>
          </p:cNvPr>
          <p:cNvSpPr txBox="1">
            <a:spLocks/>
          </p:cNvSpPr>
          <p:nvPr/>
        </p:nvSpPr>
        <p:spPr>
          <a:xfrm>
            <a:off x="435099" y="-132483"/>
            <a:ext cx="7358111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Наблюдаемые параметры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083700677"/>
      </p:ext>
    </p:ext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951D65-B60F-B947-A1FB-27FE9E1D7B56}"/>
              </a:ext>
            </a:extLst>
          </p:cNvPr>
          <p:cNvSpPr txBox="1"/>
          <p:nvPr/>
        </p:nvSpPr>
        <p:spPr>
          <a:xfrm>
            <a:off x="-190006" y="291547"/>
            <a:ext cx="88670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Доля «выживших» локусов, </a:t>
            </a:r>
            <a:r>
              <a:rPr lang="en-FR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1-C</a:t>
            </a:r>
            <a:r>
              <a:rPr lang="en-FR" sz="2400" baseline="-25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loss</a:t>
            </a:r>
            <a:r>
              <a:rPr lang="en-FR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/>
            <a:r>
              <a:rPr lang="ru-RU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Время когда половина локусов потеряна</a:t>
            </a:r>
            <a:endParaRPr lang="en-FR" sz="2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ru-RU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FR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FR" sz="2400" baseline="-25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50</a:t>
            </a:r>
            <a:r>
              <a:rPr lang="en-FR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самой быстрого локуса суть функции </a:t>
            </a:r>
            <a:r>
              <a:rPr lang="en-US" sz="2400" dirty="0">
                <a:solidFill>
                  <a:srgbClr val="FF0000"/>
                </a:solidFill>
              </a:rPr>
              <a:t>lo</a:t>
            </a:r>
            <a:r>
              <a:rPr lang="en-FR" sz="2400" dirty="0">
                <a:solidFill>
                  <a:srgbClr val="FF0000"/>
                </a:solidFill>
              </a:rPr>
              <a:t>g N / L </a:t>
            </a:r>
            <a:r>
              <a:rPr lang="en-FR" sz="2400" baseline="30000" dirty="0">
                <a:solidFill>
                  <a:srgbClr val="FF0000"/>
                </a:solidFill>
              </a:rPr>
              <a:t>1/2</a:t>
            </a:r>
            <a:endParaRPr lang="en-FR" sz="2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D6CCF-5BD5-E74B-8967-6856B9F047DD}"/>
              </a:ext>
            </a:extLst>
          </p:cNvPr>
          <p:cNvSpPr txBox="1"/>
          <p:nvPr/>
        </p:nvSpPr>
        <p:spPr>
          <a:xfrm>
            <a:off x="8817429" y="433968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5284E-FA43-4C4F-BDAE-CD8CF75B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86" y="1904359"/>
            <a:ext cx="4881450" cy="4474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3595A-45FA-F04A-A068-A0174BA6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52" y="2518311"/>
            <a:ext cx="3496410" cy="26122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A7A8A9-3CFB-A54F-9A74-C3092C3CEA0C}"/>
              </a:ext>
            </a:extLst>
          </p:cNvPr>
          <p:cNvSpPr txBox="1"/>
          <p:nvPr/>
        </p:nvSpPr>
        <p:spPr>
          <a:xfrm rot="16200000">
            <a:off x="-340731" y="5016665"/>
            <a:ext cx="1149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1-C</a:t>
            </a:r>
            <a:r>
              <a:rPr lang="en-FR" sz="1800" baseline="-25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loss</a:t>
            </a:r>
            <a:r>
              <a:rPr lang="en-FR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endParaRPr lang="en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A1AA0C-A452-874C-953A-45C9C185DC48}"/>
              </a:ext>
            </a:extLst>
          </p:cNvPr>
          <p:cNvSpPr txBox="1"/>
          <p:nvPr/>
        </p:nvSpPr>
        <p:spPr>
          <a:xfrm rot="16200000">
            <a:off x="-340731" y="2659580"/>
            <a:ext cx="1149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1-C</a:t>
            </a:r>
            <a:r>
              <a:rPr lang="en-FR" sz="1800" baseline="-25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loss</a:t>
            </a:r>
            <a:r>
              <a:rPr lang="en-FR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endParaRPr lang="en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6A95FF-3B06-8E46-BCD6-DE28784FD666}"/>
              </a:ext>
            </a:extLst>
          </p:cNvPr>
          <p:cNvSpPr txBox="1"/>
          <p:nvPr/>
        </p:nvSpPr>
        <p:spPr>
          <a:xfrm rot="16200000">
            <a:off x="5041894" y="32968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FR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FR" sz="1800" baseline="-25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50</a:t>
            </a:r>
            <a:r>
              <a:rPr lang="en-FR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endParaRPr lang="en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42B560-97B1-7F44-B841-BDB37DE2C20E}"/>
              </a:ext>
            </a:extLst>
          </p:cNvPr>
          <p:cNvSpPr txBox="1"/>
          <p:nvPr/>
        </p:nvSpPr>
        <p:spPr>
          <a:xfrm rot="16200000">
            <a:off x="2110132" y="2659580"/>
            <a:ext cx="1149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1-C</a:t>
            </a:r>
            <a:r>
              <a:rPr lang="en-FR" sz="1800" baseline="-25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loss</a:t>
            </a:r>
            <a:r>
              <a:rPr lang="en-FR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endParaRPr lang="en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ACC065-F8CF-1346-8DB3-A65FB1F44D52}"/>
              </a:ext>
            </a:extLst>
          </p:cNvPr>
          <p:cNvSpPr txBox="1"/>
          <p:nvPr/>
        </p:nvSpPr>
        <p:spPr>
          <a:xfrm>
            <a:off x="6010655" y="2084766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Быстрейший локус</a:t>
            </a:r>
            <a:endParaRPr lang="en-FR" dirty="0">
              <a:solidFill>
                <a:srgbClr val="C0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57E5A4-5788-3346-9207-CA21C50D8441}"/>
              </a:ext>
            </a:extLst>
          </p:cNvPr>
          <p:cNvCxnSpPr/>
          <p:nvPr/>
        </p:nvCxnSpPr>
        <p:spPr>
          <a:xfrm>
            <a:off x="781878" y="2454098"/>
            <a:ext cx="196132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9C7B1C-A01A-8449-83F4-BC68D03A26EA}"/>
              </a:ext>
            </a:extLst>
          </p:cNvPr>
          <p:cNvCxnSpPr/>
          <p:nvPr/>
        </p:nvCxnSpPr>
        <p:spPr>
          <a:xfrm>
            <a:off x="3238806" y="2699263"/>
            <a:ext cx="196132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64BFD2-FFA5-0D43-8DCF-B812D561C77C}"/>
              </a:ext>
            </a:extLst>
          </p:cNvPr>
          <p:cNvCxnSpPr/>
          <p:nvPr/>
        </p:nvCxnSpPr>
        <p:spPr>
          <a:xfrm>
            <a:off x="755374" y="4455176"/>
            <a:ext cx="196132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E04431-07F5-4940-9BAE-64608CCEDF2C}"/>
              </a:ext>
            </a:extLst>
          </p:cNvPr>
          <p:cNvSpPr txBox="1"/>
          <p:nvPr/>
        </p:nvSpPr>
        <p:spPr>
          <a:xfrm>
            <a:off x="3382568" y="2274478"/>
            <a:ext cx="19896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1 локус модель</a:t>
            </a:r>
            <a:endParaRPr lang="en-FR" dirty="0">
              <a:solidFill>
                <a:srgbClr val="00B050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C744C3-3A46-AB4A-A584-417CE496DF73}"/>
              </a:ext>
            </a:extLst>
          </p:cNvPr>
          <p:cNvCxnSpPr>
            <a:cxnSpLocks/>
          </p:cNvCxnSpPr>
          <p:nvPr/>
        </p:nvCxnSpPr>
        <p:spPr>
          <a:xfrm>
            <a:off x="5874988" y="2110296"/>
            <a:ext cx="267907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25657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FF27-BC43-B741-9895-74AD3BC5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5" y="46370"/>
            <a:ext cx="6508377" cy="1143000"/>
          </a:xfrm>
        </p:spPr>
        <p:txBody>
          <a:bodyPr/>
          <a:lstStyle/>
          <a:p>
            <a:r>
              <a:rPr lang="ru-RU" dirty="0"/>
              <a:t>Филогенетическое дерево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B3956-18FE-1D43-90C5-F8C6975B6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30" y="1299982"/>
            <a:ext cx="3937401" cy="537271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BD0E15-F6BA-EF4C-B14C-F2844D9F6C6C}"/>
              </a:ext>
            </a:extLst>
          </p:cNvPr>
          <p:cNvSpPr/>
          <p:nvPr/>
        </p:nvSpPr>
        <p:spPr>
          <a:xfrm>
            <a:off x="2168430" y="1189370"/>
            <a:ext cx="3937401" cy="1671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56710338"/>
      </p:ext>
    </p:extLst>
  </p:cSld>
  <p:clrMapOvr>
    <a:masterClrMapping/>
  </p:clrMapOvr>
  <p:transition spd="slow" advTm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FF27-BC43-B741-9895-74AD3BC5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5" y="46370"/>
            <a:ext cx="6508377" cy="1143000"/>
          </a:xfrm>
        </p:spPr>
        <p:txBody>
          <a:bodyPr/>
          <a:lstStyle/>
          <a:p>
            <a:r>
              <a:rPr lang="ru-RU" dirty="0"/>
              <a:t>Филогенетическое дерево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B3956-18FE-1D43-90C5-F8C6975B6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30" y="1299982"/>
            <a:ext cx="3937401" cy="5372711"/>
          </a:xfrm>
        </p:spPr>
      </p:pic>
    </p:spTree>
    <p:extLst>
      <p:ext uri="{BB962C8B-B14F-4D97-AF65-F5344CB8AC3E}">
        <p14:creationId xmlns:p14="http://schemas.microsoft.com/office/powerpoint/2010/main" val="481014583"/>
      </p:ext>
    </p:ext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45097"/>
            <a:ext cx="6508377" cy="1143000"/>
          </a:xfrm>
        </p:spPr>
        <p:txBody>
          <a:bodyPr/>
          <a:lstStyle/>
          <a:p>
            <a:r>
              <a:rPr lang="ru-RU" dirty="0"/>
              <a:t>План лекции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199" y="2225040"/>
            <a:ext cx="6964363" cy="3916363"/>
          </a:xfrm>
        </p:spPr>
        <p:txBody>
          <a:bodyPr/>
          <a:lstStyle/>
          <a:p>
            <a:r>
              <a:rPr lang="ru-RU" b="1" dirty="0">
                <a:solidFill>
                  <a:srgbClr val="0070C0"/>
                </a:solidFill>
              </a:rPr>
              <a:t>В последней серии (</a:t>
            </a:r>
            <a:r>
              <a:rPr lang="ru-RU" b="1" dirty="0" err="1">
                <a:solidFill>
                  <a:srgbClr val="0070C0"/>
                </a:solidFill>
              </a:rPr>
              <a:t>бесполовая</a:t>
            </a:r>
            <a:r>
              <a:rPr lang="ru-RU" b="1" dirty="0">
                <a:solidFill>
                  <a:srgbClr val="0070C0"/>
                </a:solidFill>
              </a:rPr>
              <a:t> эволюция)</a:t>
            </a:r>
          </a:p>
          <a:p>
            <a:r>
              <a:rPr lang="ru-RU" b="1" dirty="0">
                <a:solidFill>
                  <a:srgbClr val="0070C0"/>
                </a:solidFill>
              </a:rPr>
              <a:t>Рекомбинация без мутации, Монте Карло (продолжение)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ru-RU" b="1" dirty="0">
                <a:solidFill>
                  <a:srgbClr val="0070C0"/>
                </a:solidFill>
              </a:rPr>
              <a:t>Мутация + рекомбинация, аналитический подход (частичный вывод)</a:t>
            </a:r>
            <a:endParaRPr lang="ru-RU" dirty="0"/>
          </a:p>
          <a:p>
            <a:pPr lvl="1"/>
            <a:endParaRPr lang="ru-RU" dirty="0"/>
          </a:p>
          <a:p>
            <a:pPr lvl="1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71477426"/>
      </p:ext>
    </p:extLst>
  </p:cSld>
  <p:clrMapOvr>
    <a:masterClrMapping/>
  </p:clrMapOvr>
  <p:transition spd="slow" advTm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C0B612-CDDC-D848-9FD4-359F3F7F33A1}"/>
              </a:ext>
            </a:extLst>
          </p:cNvPr>
          <p:cNvSpPr txBox="1"/>
          <p:nvPr/>
        </p:nvSpPr>
        <p:spPr>
          <a:xfrm>
            <a:off x="941853" y="255582"/>
            <a:ext cx="8646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Плотность </a:t>
            </a:r>
            <a:r>
              <a:rPr lang="ru-RU" sz="2400" dirty="0" err="1">
                <a:solidFill>
                  <a:srgbClr val="C00000"/>
                </a:solidFill>
              </a:rPr>
              <a:t>коалесцентных</a:t>
            </a:r>
            <a:r>
              <a:rPr lang="ru-RU" sz="2400" dirty="0">
                <a:solidFill>
                  <a:srgbClr val="C00000"/>
                </a:solidFill>
              </a:rPr>
              <a:t> событий</a:t>
            </a:r>
          </a:p>
          <a:p>
            <a:r>
              <a:rPr lang="ru-RU" sz="2400" dirty="0">
                <a:solidFill>
                  <a:srgbClr val="C00000"/>
                </a:solidFill>
              </a:rPr>
              <a:t>нормализованная к пределу </a:t>
            </a:r>
            <a:r>
              <a:rPr lang="en-US" sz="2400" dirty="0">
                <a:solidFill>
                  <a:srgbClr val="C00000"/>
                </a:solidFill>
              </a:rPr>
              <a:t>s=0 </a:t>
            </a:r>
            <a:endParaRPr lang="ru-RU" sz="2400" dirty="0">
              <a:solidFill>
                <a:srgbClr val="C00000"/>
              </a:solidFill>
            </a:endParaRPr>
          </a:p>
          <a:p>
            <a:r>
              <a:rPr lang="ru-RU" sz="2400" dirty="0">
                <a:solidFill>
                  <a:srgbClr val="C00000"/>
                </a:solidFill>
              </a:rPr>
              <a:t>мало меняется с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endParaRPr lang="en-FR" sz="24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B79882-8DC5-7B41-8DDF-BBB395D2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10" y="1561635"/>
            <a:ext cx="2624000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68867D-E660-A54C-8BD7-4A154A68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80" y="1561635"/>
            <a:ext cx="2681194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A223D3-B10F-D84B-BD55-DA9910AF9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80" y="3840750"/>
            <a:ext cx="2613074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DD0CFC-74E6-574C-9AF7-A67918A04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010" y="3840750"/>
            <a:ext cx="2508723" cy="216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1EEAF7-6322-3A4B-ADB1-CB38DA3BCBE6}"/>
              </a:ext>
            </a:extLst>
          </p:cNvPr>
          <p:cNvSpPr txBox="1"/>
          <p:nvPr/>
        </p:nvSpPr>
        <p:spPr>
          <a:xfrm>
            <a:off x="3188046" y="2071301"/>
            <a:ext cx="5613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350" dirty="0"/>
              <a:t>L=10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3380B2-8CFE-E445-803A-B54CF586DF13}"/>
              </a:ext>
            </a:extLst>
          </p:cNvPr>
          <p:cNvSpPr txBox="1"/>
          <p:nvPr/>
        </p:nvSpPr>
        <p:spPr>
          <a:xfrm>
            <a:off x="6183317" y="2071301"/>
            <a:ext cx="5613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350" dirty="0"/>
              <a:t>L=50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4548D-3926-7B41-A451-3E293651B1DE}"/>
              </a:ext>
            </a:extLst>
          </p:cNvPr>
          <p:cNvSpPr txBox="1"/>
          <p:nvPr/>
        </p:nvSpPr>
        <p:spPr>
          <a:xfrm>
            <a:off x="6084463" y="4269802"/>
            <a:ext cx="7537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350" dirty="0"/>
              <a:t>L=1000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12E37C-AA46-974B-AF7D-42A3EE44E009}"/>
              </a:ext>
            </a:extLst>
          </p:cNvPr>
          <p:cNvSpPr txBox="1"/>
          <p:nvPr/>
        </p:nvSpPr>
        <p:spPr>
          <a:xfrm>
            <a:off x="3012517" y="4269802"/>
            <a:ext cx="6575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350" dirty="0"/>
              <a:t>L=200</a:t>
            </a:r>
          </a:p>
        </p:txBody>
      </p:sp>
    </p:spTree>
    <p:extLst>
      <p:ext uri="{BB962C8B-B14F-4D97-AF65-F5344CB8AC3E}">
        <p14:creationId xmlns:p14="http://schemas.microsoft.com/office/powerpoint/2010/main" val="3234679826"/>
      </p:ext>
    </p:extLst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C0B612-CDDC-D848-9FD4-359F3F7F33A1}"/>
              </a:ext>
            </a:extLst>
          </p:cNvPr>
          <p:cNvSpPr txBox="1"/>
          <p:nvPr/>
        </p:nvSpPr>
        <p:spPr>
          <a:xfrm>
            <a:off x="248679" y="480823"/>
            <a:ext cx="864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</a:rPr>
              <a:t>Среднее и стандартное отклонение</a:t>
            </a:r>
          </a:p>
          <a:p>
            <a:r>
              <a:rPr lang="ru-RU" sz="2800" dirty="0">
                <a:solidFill>
                  <a:srgbClr val="C00000"/>
                </a:solidFill>
              </a:rPr>
              <a:t>слабо меняются с </a:t>
            </a:r>
            <a:r>
              <a:rPr lang="en-FR" sz="2800" dirty="0">
                <a:solidFill>
                  <a:srgbClr val="C00000"/>
                </a:solidFill>
              </a:rPr>
              <a:t>L and log 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64994-2017-9E4B-879B-3BF905A7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49" y="1865818"/>
            <a:ext cx="3101675" cy="39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8202"/>
      </p:ext>
    </p:extLst>
  </p:cSld>
  <p:clrMapOvr>
    <a:masterClrMapping/>
  </p:clrMapOvr>
  <p:transition spd="slow" advTm="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080A-7C17-1546-AC4D-C64F5887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1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0BFD4-A4F5-BE4B-8A97-B15044BC2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случае адаптации уже существующих аллелей, половое размножение не убивает эффекты связки</a:t>
            </a:r>
          </a:p>
          <a:p>
            <a:r>
              <a:rPr lang="ru-RU" dirty="0"/>
              <a:t>Большая часть аллелей теряется из-за </a:t>
            </a:r>
            <a:r>
              <a:rPr lang="ru-RU" dirty="0" err="1"/>
              <a:t>клональной</a:t>
            </a:r>
            <a:r>
              <a:rPr lang="ru-RU" dirty="0"/>
              <a:t> интерференции</a:t>
            </a:r>
          </a:p>
          <a:p>
            <a:r>
              <a:rPr lang="ru-RU" dirty="0"/>
              <a:t>Самые быстрые локусы быстрее предела независимых локусов</a:t>
            </a:r>
          </a:p>
          <a:p>
            <a:r>
              <a:rPr lang="ru-RU" dirty="0"/>
              <a:t>Оный предел наступает при   </a:t>
            </a:r>
            <a:r>
              <a:rPr lang="ru-RU" dirty="0" err="1"/>
              <a:t>l</a:t>
            </a:r>
            <a:r>
              <a:rPr lang="en-US" dirty="0" err="1"/>
              <a:t>og</a:t>
            </a:r>
            <a:r>
              <a:rPr lang="en-US" dirty="0"/>
              <a:t> N/L</a:t>
            </a:r>
            <a:r>
              <a:rPr lang="en-US" baseline="30000" dirty="0"/>
              <a:t>1/2</a:t>
            </a:r>
            <a:r>
              <a:rPr lang="ru-RU" baseline="30000" dirty="0"/>
              <a:t> </a:t>
            </a:r>
            <a:r>
              <a:rPr lang="ru-RU" dirty="0"/>
              <a:t>&gt; 1</a:t>
            </a:r>
            <a:endParaRPr lang="en-FR" baseline="30000" dirty="0"/>
          </a:p>
        </p:txBody>
      </p:sp>
    </p:spTree>
    <p:extLst>
      <p:ext uri="{BB962C8B-B14F-4D97-AF65-F5344CB8AC3E}">
        <p14:creationId xmlns:p14="http://schemas.microsoft.com/office/powerpoint/2010/main" val="336675250"/>
      </p:ext>
    </p:extLst>
  </p:cSld>
  <p:clrMapOvr>
    <a:masterClrMapping/>
  </p:clrMapOvr>
  <p:transition spd="slow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11125-7AFC-3A40-9309-A31ECF77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712786"/>
            <a:ext cx="7176247" cy="3957339"/>
          </a:xfrm>
        </p:spPr>
        <p:txBody>
          <a:bodyPr/>
          <a:lstStyle/>
          <a:p>
            <a:r>
              <a:rPr lang="ru-RU" sz="4000" dirty="0"/>
              <a:t>Рекомбинация + мутация</a:t>
            </a:r>
            <a:endParaRPr lang="en-FR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1D3A-15C9-AA4A-80A1-6F69979FE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Перманентная адаптация на долгих промежутках времени</a:t>
            </a:r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6DC5B-9528-FC4D-A497-3BD6DD23C5E1}"/>
              </a:ext>
            </a:extLst>
          </p:cNvPr>
          <p:cNvSpPr txBox="1"/>
          <p:nvPr/>
        </p:nvSpPr>
        <p:spPr>
          <a:xfrm>
            <a:off x="4753794" y="5930171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Частичный вывод!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558736614"/>
      </p:ext>
    </p:extLst>
  </p:cSld>
  <p:clrMapOvr>
    <a:masterClrMapping/>
  </p:clrMapOvr>
  <p:transition spd="slow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738AF4-249F-0844-AD6E-8A9F3981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5" y="1511711"/>
            <a:ext cx="4889089" cy="4889089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EE28D15-E4AE-9046-8C66-4DC71EECCEEF}"/>
              </a:ext>
            </a:extLst>
          </p:cNvPr>
          <p:cNvSpPr txBox="1">
            <a:spLocks/>
          </p:cNvSpPr>
          <p:nvPr/>
        </p:nvSpPr>
        <p:spPr>
          <a:xfrm>
            <a:off x="811161" y="511416"/>
            <a:ext cx="7872155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Аллель бегущая по волнам</a:t>
            </a:r>
            <a:endParaRPr lang="en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6108B-B600-A841-84C0-FDD042A58A43}"/>
              </a:ext>
            </a:extLst>
          </p:cNvPr>
          <p:cNvSpPr/>
          <p:nvPr/>
        </p:nvSpPr>
        <p:spPr>
          <a:xfrm>
            <a:off x="2127455" y="3956255"/>
            <a:ext cx="5010764" cy="2444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73018122"/>
      </p:ext>
    </p:extLst>
  </p:cSld>
  <p:clrMapOvr>
    <a:masterClrMapping/>
  </p:clrMapOvr>
  <p:transition spd="slow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738AF4-249F-0844-AD6E-8A9F3981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5" y="1511711"/>
            <a:ext cx="4889089" cy="4889089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EE28D15-E4AE-9046-8C66-4DC71EECCEEF}"/>
              </a:ext>
            </a:extLst>
          </p:cNvPr>
          <p:cNvSpPr txBox="1">
            <a:spLocks/>
          </p:cNvSpPr>
          <p:nvPr/>
        </p:nvSpPr>
        <p:spPr>
          <a:xfrm>
            <a:off x="811161" y="511416"/>
            <a:ext cx="7872155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Аллель бегущая по волнам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089255684"/>
      </p:ext>
    </p:extLst>
  </p:cSld>
  <p:clrMapOvr>
    <a:masterClrMapping/>
  </p:clrMapOvr>
  <p:transition spd="slow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F8D6-81A5-DB48-BC9A-5B7A9962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approach</a:t>
            </a:r>
            <a:endParaRPr lang="en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7CC45-5A19-E449-A9B0-2154433F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Волна идет со скоростью </a:t>
            </a:r>
            <a:r>
              <a:rPr lang="en-US" i="1" dirty="0"/>
              <a:t>V</a:t>
            </a:r>
            <a:r>
              <a:rPr lang="en-US" dirty="0"/>
              <a:t> = </a:t>
            </a:r>
            <a:r>
              <a:rPr lang="en-US" i="1" dirty="0"/>
              <a:t>s w</a:t>
            </a:r>
            <a:r>
              <a:rPr lang="ru-RU" i="1" dirty="0">
                <a:latin typeface="Symbol" pitchFamily="2" charset="2"/>
              </a:rPr>
              <a:t> </a:t>
            </a:r>
            <a:r>
              <a:rPr lang="ru-RU" baseline="30000" dirty="0"/>
              <a:t>2</a:t>
            </a:r>
            <a:r>
              <a:rPr lang="ru-RU" dirty="0"/>
              <a:t>, где </a:t>
            </a:r>
            <a:r>
              <a:rPr lang="en-US" i="1" dirty="0"/>
              <a:t>w</a:t>
            </a:r>
            <a:r>
              <a:rPr lang="ru-RU" i="1" dirty="0">
                <a:latin typeface="Symbol" pitchFamily="2" charset="2"/>
              </a:rPr>
              <a:t> </a:t>
            </a:r>
            <a:r>
              <a:rPr lang="ru-RU" baseline="30000" dirty="0"/>
              <a:t>2 </a:t>
            </a:r>
            <a:r>
              <a:rPr lang="en-US" baseline="30000" dirty="0"/>
              <a:t> </a:t>
            </a:r>
            <a:r>
              <a:rPr lang="en-US" dirty="0"/>
              <a:t>= </a:t>
            </a:r>
            <a:r>
              <a:rPr lang="en-US" i="1" dirty="0"/>
              <a:t>Var</a:t>
            </a:r>
            <a:r>
              <a:rPr lang="en-US" dirty="0"/>
              <a:t>[</a:t>
            </a:r>
            <a:r>
              <a:rPr lang="en-US" i="1" dirty="0"/>
              <a:t>k</a:t>
            </a:r>
            <a:r>
              <a:rPr lang="en-US" dirty="0"/>
              <a:t>]</a:t>
            </a:r>
            <a:r>
              <a:rPr lang="ru-RU" dirty="0"/>
              <a:t> </a:t>
            </a:r>
          </a:p>
          <a:p>
            <a:r>
              <a:rPr lang="ru-RU" dirty="0"/>
              <a:t>Нет плохих мутаций </a:t>
            </a:r>
            <a:endParaRPr lang="en-US" dirty="0"/>
          </a:p>
          <a:p>
            <a:r>
              <a:rPr lang="ru-RU" dirty="0"/>
              <a:t>Генерируем редкие хорошие аллели</a:t>
            </a:r>
            <a:r>
              <a:rPr lang="en-US" dirty="0"/>
              <a:t> </a:t>
            </a:r>
            <a:r>
              <a:rPr lang="en-US" dirty="0" err="1"/>
              <a:t>с</a:t>
            </a:r>
            <a:r>
              <a:rPr lang="ru-RU" dirty="0"/>
              <a:t> частотой </a:t>
            </a:r>
            <a:r>
              <a:rPr lang="en-FR" i="1" dirty="0"/>
              <a:t>NU</a:t>
            </a:r>
            <a:r>
              <a:rPr lang="en-FR" baseline="-25000" dirty="0"/>
              <a:t>b</a:t>
            </a:r>
            <a:endParaRPr lang="en-FR" dirty="0"/>
          </a:p>
          <a:p>
            <a:r>
              <a:rPr lang="ru-RU" dirty="0"/>
              <a:t>Вычислим</a:t>
            </a:r>
            <a:r>
              <a:rPr lang="en-FR" dirty="0"/>
              <a:t> </a:t>
            </a:r>
            <a:r>
              <a:rPr lang="ru-RU" dirty="0"/>
              <a:t>среднюю вероятность фиксации для каждой, </a:t>
            </a:r>
            <a:r>
              <a:rPr lang="en-FR" i="1" dirty="0"/>
              <a:t>P</a:t>
            </a:r>
            <a:r>
              <a:rPr lang="en-FR" baseline="-25000" dirty="0"/>
              <a:t>fix</a:t>
            </a:r>
            <a:r>
              <a:rPr lang="ru-RU" dirty="0"/>
              <a:t> (</a:t>
            </a:r>
            <a:r>
              <a:rPr lang="en-US" i="1" dirty="0"/>
              <a:t>w</a:t>
            </a:r>
            <a:r>
              <a:rPr lang="ru-RU" i="1" dirty="0">
                <a:latin typeface="Symbol" pitchFamily="2" charset="2"/>
              </a:rPr>
              <a:t> </a:t>
            </a:r>
            <a:r>
              <a:rPr lang="ru-RU" baseline="30000" dirty="0"/>
              <a:t>2 </a:t>
            </a:r>
            <a:r>
              <a:rPr lang="ru-RU" dirty="0"/>
              <a:t>) </a:t>
            </a:r>
          </a:p>
          <a:p>
            <a:r>
              <a:rPr lang="ru-RU" dirty="0"/>
              <a:t> Решим </a:t>
            </a:r>
            <a:r>
              <a:rPr lang="en-US" dirty="0"/>
              <a:t>V=</a:t>
            </a:r>
            <a:r>
              <a:rPr lang="en-US" i="1" dirty="0"/>
              <a:t> s w</a:t>
            </a:r>
            <a:r>
              <a:rPr lang="ru-RU" i="1" dirty="0">
                <a:latin typeface="Symbol" pitchFamily="2" charset="2"/>
              </a:rPr>
              <a:t> </a:t>
            </a:r>
            <a:r>
              <a:rPr lang="ru-RU" baseline="30000" dirty="0"/>
              <a:t>2</a:t>
            </a:r>
            <a:r>
              <a:rPr lang="ru-RU" dirty="0"/>
              <a:t> </a:t>
            </a:r>
            <a:r>
              <a:rPr lang="en-US" dirty="0"/>
              <a:t>= </a:t>
            </a:r>
            <a:r>
              <a:rPr lang="en-FR" i="1" dirty="0"/>
              <a:t>NU</a:t>
            </a:r>
            <a:r>
              <a:rPr lang="en-FR" baseline="-25000" dirty="0"/>
              <a:t>b</a:t>
            </a:r>
            <a:r>
              <a:rPr lang="en-FR" i="1" dirty="0"/>
              <a:t> P</a:t>
            </a:r>
            <a:r>
              <a:rPr lang="en-FR" baseline="-25000" dirty="0"/>
              <a:t>fix</a:t>
            </a:r>
            <a:r>
              <a:rPr lang="ru-RU" dirty="0"/>
              <a:t> (</a:t>
            </a:r>
            <a:r>
              <a:rPr lang="en-US" i="1" dirty="0"/>
              <a:t>w</a:t>
            </a:r>
            <a:r>
              <a:rPr lang="ru-RU" i="1" dirty="0">
                <a:latin typeface="Symbol" pitchFamily="2" charset="2"/>
              </a:rPr>
              <a:t> </a:t>
            </a:r>
            <a:r>
              <a:rPr lang="ru-RU" baseline="30000" dirty="0"/>
              <a:t>2 </a:t>
            </a:r>
            <a:r>
              <a:rPr lang="ru-RU" dirty="0"/>
              <a:t>) </a:t>
            </a:r>
            <a:endParaRPr lang="en-FR" dirty="0"/>
          </a:p>
          <a:p>
            <a:endParaRPr lang="en-FR" baseline="-25000" dirty="0"/>
          </a:p>
        </p:txBody>
      </p:sp>
    </p:spTree>
    <p:extLst>
      <p:ext uri="{BB962C8B-B14F-4D97-AF65-F5344CB8AC3E}">
        <p14:creationId xmlns:p14="http://schemas.microsoft.com/office/powerpoint/2010/main" val="304097444"/>
      </p:ext>
    </p:extLst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F8D6-81A5-DB48-BC9A-5B7A9962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280220"/>
            <a:ext cx="6508377" cy="1143000"/>
          </a:xfrm>
        </p:spPr>
        <p:txBody>
          <a:bodyPr/>
          <a:lstStyle/>
          <a:p>
            <a:r>
              <a:rPr lang="ru-RU" dirty="0"/>
              <a:t>Формализм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5ED6B-382C-C048-B7A9-43C160D5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69" y="2155863"/>
            <a:ext cx="1079500" cy="48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D3A217-CF4B-8B4D-85C0-4002DB3C58FE}"/>
              </a:ext>
            </a:extLst>
          </p:cNvPr>
          <p:cNvSpPr txBox="1"/>
          <p:nvPr/>
        </p:nvSpPr>
        <p:spPr>
          <a:xfrm>
            <a:off x="3139973" y="2073997"/>
            <a:ext cx="414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Плотность вероятности фитнесс потомства Х от родителя </a:t>
            </a:r>
            <a:r>
              <a:rPr lang="en-US" dirty="0"/>
              <a:t>Y</a:t>
            </a:r>
            <a:r>
              <a:rPr lang="ru-RU" dirty="0"/>
              <a:t>  </a:t>
            </a:r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5B311-0807-A344-AFDA-8D30A197CDF5}"/>
              </a:ext>
            </a:extLst>
          </p:cNvPr>
          <p:cNvSpPr txBox="1"/>
          <p:nvPr/>
        </p:nvSpPr>
        <p:spPr>
          <a:xfrm>
            <a:off x="1416708" y="1613132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-</a:t>
            </a:r>
            <a:r>
              <a:rPr lang="en-US" dirty="0" err="1"/>
              <a:t>sk</a:t>
            </a:r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CA4CB-CF10-7B49-9D10-2AC388AC8F2C}"/>
              </a:ext>
            </a:extLst>
          </p:cNvPr>
          <p:cNvSpPr txBox="1"/>
          <p:nvPr/>
        </p:nvSpPr>
        <p:spPr>
          <a:xfrm>
            <a:off x="3139973" y="1597501"/>
            <a:ext cx="255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Фитнесс</a:t>
            </a:r>
            <a:endParaRPr lang="en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94BAB9-7780-B842-A190-C9D0D33B0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24" y="5161318"/>
            <a:ext cx="3848100" cy="78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10A647-BA8C-0C4D-8C02-2DB17D2C2398}"/>
              </a:ext>
            </a:extLst>
          </p:cNvPr>
          <p:cNvSpPr txBox="1"/>
          <p:nvPr/>
        </p:nvSpPr>
        <p:spPr>
          <a:xfrm>
            <a:off x="744793" y="3888170"/>
            <a:ext cx="7927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Допущение: рекомбинация не меняет распределение фитнесс («равновесие связки», хорошо подтверждается другими аргументами) </a:t>
            </a:r>
            <a:endParaRPr lang="en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F5CA65-B294-EB48-810A-AC92C490D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98" y="2790102"/>
            <a:ext cx="742826" cy="466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5F65B0-4623-8D4F-8045-C2544A7BC366}"/>
              </a:ext>
            </a:extLst>
          </p:cNvPr>
          <p:cNvSpPr txBox="1"/>
          <p:nvPr/>
        </p:nvSpPr>
        <p:spPr>
          <a:xfrm>
            <a:off x="3139973" y="2827492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Распределение геномов по фитнесс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54467024"/>
      </p:ext>
    </p:extLst>
  </p:cSld>
  <p:clrMapOvr>
    <a:masterClrMapping/>
  </p:clrMapOvr>
  <p:transition spd="slow" advTm="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F8D6-81A5-DB48-BC9A-5B7A9962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280220"/>
            <a:ext cx="6508377" cy="1143000"/>
          </a:xfrm>
        </p:spPr>
        <p:txBody>
          <a:bodyPr/>
          <a:lstStyle/>
          <a:p>
            <a:r>
              <a:rPr lang="ru-RU" dirty="0"/>
              <a:t>Формализм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5ED6B-382C-C048-B7A9-43C160D5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69" y="2155863"/>
            <a:ext cx="1079500" cy="48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D3A217-CF4B-8B4D-85C0-4002DB3C58FE}"/>
              </a:ext>
            </a:extLst>
          </p:cNvPr>
          <p:cNvSpPr txBox="1"/>
          <p:nvPr/>
        </p:nvSpPr>
        <p:spPr>
          <a:xfrm>
            <a:off x="3139973" y="2073997"/>
            <a:ext cx="414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Плотность вероятности фитнесс потомства Х от родителя </a:t>
            </a:r>
            <a:r>
              <a:rPr lang="en-US" dirty="0"/>
              <a:t>Y</a:t>
            </a:r>
            <a:r>
              <a:rPr lang="ru-RU" dirty="0"/>
              <a:t>  </a:t>
            </a:r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5B311-0807-A344-AFDA-8D30A197CDF5}"/>
              </a:ext>
            </a:extLst>
          </p:cNvPr>
          <p:cNvSpPr txBox="1"/>
          <p:nvPr/>
        </p:nvSpPr>
        <p:spPr>
          <a:xfrm>
            <a:off x="1416708" y="1613132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-</a:t>
            </a:r>
            <a:r>
              <a:rPr lang="en-US" dirty="0" err="1"/>
              <a:t>sk</a:t>
            </a:r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CA4CB-CF10-7B49-9D10-2AC388AC8F2C}"/>
              </a:ext>
            </a:extLst>
          </p:cNvPr>
          <p:cNvSpPr txBox="1"/>
          <p:nvPr/>
        </p:nvSpPr>
        <p:spPr>
          <a:xfrm>
            <a:off x="3139973" y="1597501"/>
            <a:ext cx="255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Фитнесс</a:t>
            </a:r>
            <a:endParaRPr lang="en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94BAB9-7780-B842-A190-C9D0D33B0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24" y="5161318"/>
            <a:ext cx="3848100" cy="78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10A647-BA8C-0C4D-8C02-2DB17D2C2398}"/>
              </a:ext>
            </a:extLst>
          </p:cNvPr>
          <p:cNvSpPr txBox="1"/>
          <p:nvPr/>
        </p:nvSpPr>
        <p:spPr>
          <a:xfrm>
            <a:off x="744793" y="3888170"/>
            <a:ext cx="7927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Допущение: рекомбинация не меняет распределение фитнесс («равновесие связки», хорошо подтверждается другими аргументами) </a:t>
            </a:r>
            <a:endParaRPr lang="en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F5CA65-B294-EB48-810A-AC92C490D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98" y="2790102"/>
            <a:ext cx="742826" cy="466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5F65B0-4623-8D4F-8045-C2544A7BC366}"/>
              </a:ext>
            </a:extLst>
          </p:cNvPr>
          <p:cNvSpPr txBox="1"/>
          <p:nvPr/>
        </p:nvSpPr>
        <p:spPr>
          <a:xfrm>
            <a:off x="3139973" y="2827492"/>
            <a:ext cx="4669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Распределение геномов по фитнесс </a:t>
            </a:r>
            <a:br>
              <a:rPr lang="ru-RU" dirty="0"/>
            </a:br>
            <a:r>
              <a:rPr lang="ru-RU" dirty="0"/>
              <a:t>(одинокая волна)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3157364"/>
      </p:ext>
    </p:extLst>
  </p:cSld>
  <p:clrMapOvr>
    <a:masterClrMapping/>
  </p:clrMapOvr>
  <p:transition spd="slow" advTm="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95978D-D906-6B47-A219-BA745CA05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1161" y="511416"/>
            <a:ext cx="787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Аллель бегущая по волнам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4B6B3-276E-8244-A7E7-4E6D1F33B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88" y="2084298"/>
            <a:ext cx="4254500" cy="226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2605CB-8338-8845-893F-F3ED601EBBEF}"/>
              </a:ext>
            </a:extLst>
          </p:cNvPr>
          <p:cNvSpPr txBox="1"/>
          <p:nvPr/>
        </p:nvSpPr>
        <p:spPr>
          <a:xfrm>
            <a:off x="947378" y="4773702"/>
            <a:ext cx="8052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 err="1"/>
              <a:t>X,t</a:t>
            </a:r>
            <a:r>
              <a:rPr lang="en-US" dirty="0"/>
              <a:t>)   </a:t>
            </a:r>
            <a:r>
              <a:rPr lang="ru-RU" dirty="0"/>
              <a:t>вероятность фиксации потомков генома с фитнесс </a:t>
            </a:r>
            <a:r>
              <a:rPr lang="ru-RU" i="1" dirty="0" err="1"/>
              <a:t>X</a:t>
            </a:r>
            <a:r>
              <a:rPr lang="en-US" dirty="0"/>
              <a:t> </a:t>
            </a:r>
            <a:r>
              <a:rPr lang="ru-RU" dirty="0"/>
              <a:t>в момент </a:t>
            </a:r>
            <a:r>
              <a:rPr lang="en-US" i="1" dirty="0"/>
              <a:t>t</a:t>
            </a:r>
            <a:endParaRPr lang="en-FR" i="1" dirty="0"/>
          </a:p>
        </p:txBody>
      </p:sp>
    </p:spTree>
    <p:extLst>
      <p:ext uri="{BB962C8B-B14F-4D97-AF65-F5344CB8AC3E}">
        <p14:creationId xmlns:p14="http://schemas.microsoft.com/office/powerpoint/2010/main" val="416597850"/>
      </p:ext>
    </p:ext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8250-563E-FF41-8CA4-E714CA72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последней серии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04FA6-6BA9-5941-97FA-AEC52B010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90539772"/>
      </p:ext>
    </p:extLst>
  </p:cSld>
  <p:clrMapOvr>
    <a:masterClrMapping/>
  </p:clrMapOvr>
  <p:transition spd="slow" advTm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EBBA-3453-934B-85E8-238CD9AD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1" y="295847"/>
            <a:ext cx="7669162" cy="1143000"/>
          </a:xfrm>
        </p:spPr>
        <p:txBody>
          <a:bodyPr/>
          <a:lstStyle/>
          <a:p>
            <a:r>
              <a:rPr lang="ru-RU" dirty="0"/>
              <a:t>Ветвящийся процесс с делением и рекомбинацией</a:t>
            </a:r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D32F5-6F34-B94E-B522-207EA28DD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27" y="1730503"/>
            <a:ext cx="59182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073D3-D45B-D54F-876F-AE59B1368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354" y="2444282"/>
            <a:ext cx="36449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82024-193C-DF45-AB05-B3EAE8BF4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06" y="3414554"/>
            <a:ext cx="3454400" cy="69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D298D-FB6D-F44B-8593-04375F3E44CD}"/>
              </a:ext>
            </a:extLst>
          </p:cNvPr>
          <p:cNvSpPr txBox="1"/>
          <p:nvPr/>
        </p:nvSpPr>
        <p:spPr>
          <a:xfrm>
            <a:off x="6301899" y="3645450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Скачок гена на другой</a:t>
            </a:r>
          </a:p>
          <a:p>
            <a:r>
              <a:rPr lang="ru-RU" dirty="0"/>
              <a:t>геном с фитнесс </a:t>
            </a:r>
            <a:r>
              <a:rPr lang="en-US" dirty="0"/>
              <a:t>Y</a:t>
            </a:r>
            <a:endParaRPr lang="en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55C16-A506-A948-A4C2-7DF07C53F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8" y="5948722"/>
            <a:ext cx="29718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E5E92F-2421-544B-BE16-9A0273F20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78" y="4663509"/>
            <a:ext cx="20320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4740A7-2322-5546-9751-223E652BA047}"/>
              </a:ext>
            </a:extLst>
          </p:cNvPr>
          <p:cNvSpPr txBox="1"/>
          <p:nvPr/>
        </p:nvSpPr>
        <p:spPr>
          <a:xfrm>
            <a:off x="6151217" y="5857710"/>
            <a:ext cx="2387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Мутация добавила</a:t>
            </a:r>
            <a:br>
              <a:rPr lang="ru-RU" dirty="0"/>
            </a:br>
            <a:r>
              <a:rPr lang="ru-RU" dirty="0"/>
              <a:t>выгодную аллель</a:t>
            </a:r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0159E-D4DF-2A43-BDBE-0607BF6E642E}"/>
              </a:ext>
            </a:extLst>
          </p:cNvPr>
          <p:cNvSpPr txBox="1"/>
          <p:nvPr/>
        </p:nvSpPr>
        <p:spPr>
          <a:xfrm>
            <a:off x="6240514" y="4744032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Скорость рождения</a:t>
            </a:r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15113-348E-4F44-BD44-4FDF7D15C1B5}"/>
              </a:ext>
            </a:extLst>
          </p:cNvPr>
          <p:cNvSpPr txBox="1"/>
          <p:nvPr/>
        </p:nvSpPr>
        <p:spPr>
          <a:xfrm>
            <a:off x="6306236" y="2699925"/>
            <a:ext cx="246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Родились двое,</a:t>
            </a:r>
            <a:br>
              <a:rPr lang="ru-RU" dirty="0"/>
            </a:br>
            <a:r>
              <a:rPr lang="ru-RU" dirty="0"/>
              <a:t>хоть один не вымер</a:t>
            </a:r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CA7CD-2922-854E-B5B0-339389E02B4C}"/>
              </a:ext>
            </a:extLst>
          </p:cNvPr>
          <p:cNvSpPr txBox="1"/>
          <p:nvPr/>
        </p:nvSpPr>
        <p:spPr>
          <a:xfrm>
            <a:off x="2387598" y="5350049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Скорость смерти =1</a:t>
            </a:r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D49F39-3682-E04D-AD8F-E8589091754E}"/>
              </a:ext>
            </a:extLst>
          </p:cNvPr>
          <p:cNvSpPr txBox="1"/>
          <p:nvPr/>
        </p:nvSpPr>
        <p:spPr>
          <a:xfrm>
            <a:off x="3173397" y="1596319"/>
            <a:ext cx="506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смерть, расход на деление и </a:t>
            </a:r>
            <a:r>
              <a:rPr lang="ru-RU" dirty="0" err="1"/>
              <a:t>рекомбин</a:t>
            </a:r>
            <a:r>
              <a:rPr lang="ru-RU" dirty="0"/>
              <a:t>. 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456110593"/>
      </p:ext>
    </p:ext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56A5-6363-E943-BB67-4AAFC096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811" y="604684"/>
            <a:ext cx="6508377" cy="1143000"/>
          </a:xfrm>
        </p:spPr>
        <p:txBody>
          <a:bodyPr/>
          <a:lstStyle/>
          <a:p>
            <a:r>
              <a:rPr lang="ru-RU" dirty="0"/>
              <a:t>Вспомнили о волне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0D3A2-8293-2A4D-B54B-6030C0992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16" y="2066618"/>
            <a:ext cx="39116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3651D-8C6A-3D41-BD15-5530A7E8F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29" y="2794820"/>
            <a:ext cx="5740400" cy="194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CF7B51-EF84-334C-8E36-2A6D20F85420}"/>
              </a:ext>
            </a:extLst>
          </p:cNvPr>
          <p:cNvSpPr txBox="1"/>
          <p:nvPr/>
        </p:nvSpPr>
        <p:spPr>
          <a:xfrm>
            <a:off x="389352" y="215264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Ansatz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BF2E47-09E9-AA46-8B98-217DDB412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29" y="5110317"/>
            <a:ext cx="5562600" cy="127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6F9606-AF9B-B849-89F2-5701F27F9593}"/>
              </a:ext>
            </a:extLst>
          </p:cNvPr>
          <p:cNvSpPr txBox="1"/>
          <p:nvPr/>
        </p:nvSpPr>
        <p:spPr>
          <a:xfrm>
            <a:off x="7229987" y="3244334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C00000"/>
                </a:solidFill>
              </a:rPr>
              <a:t>x, s &lt;&lt; 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0C697C-FE3B-EA45-9FEC-41ABBD6487A8}"/>
              </a:ext>
            </a:extLst>
          </p:cNvPr>
          <p:cNvCxnSpPr/>
          <p:nvPr/>
        </p:nvCxnSpPr>
        <p:spPr>
          <a:xfrm flipV="1">
            <a:off x="4881716" y="3244334"/>
            <a:ext cx="353961" cy="440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E21FD6-99B8-1742-84B8-155AA227172C}"/>
              </a:ext>
            </a:extLst>
          </p:cNvPr>
          <p:cNvCxnSpPr/>
          <p:nvPr/>
        </p:nvCxnSpPr>
        <p:spPr>
          <a:xfrm flipV="1">
            <a:off x="5288935" y="3244334"/>
            <a:ext cx="353961" cy="440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C5C24F-7367-7B46-BD01-D6A9B3E56AC1}"/>
              </a:ext>
            </a:extLst>
          </p:cNvPr>
          <p:cNvSpPr txBox="1"/>
          <p:nvPr/>
        </p:nvSpPr>
        <p:spPr>
          <a:xfrm>
            <a:off x="6582789" y="21677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 = </a:t>
            </a:r>
            <a:r>
              <a:rPr lang="en-US" i="1" dirty="0" err="1"/>
              <a:t>sV</a:t>
            </a:r>
            <a:endParaRPr lang="en-FR" i="1" dirty="0"/>
          </a:p>
        </p:txBody>
      </p:sp>
    </p:spTree>
    <p:extLst>
      <p:ext uri="{BB962C8B-B14F-4D97-AF65-F5344CB8AC3E}">
        <p14:creationId xmlns:p14="http://schemas.microsoft.com/office/powerpoint/2010/main" val="47227519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848519-5854-3C49-98E7-D74BBBA81402}"/>
              </a:ext>
            </a:extLst>
          </p:cNvPr>
          <p:cNvSpPr txBox="1"/>
          <p:nvPr/>
        </p:nvSpPr>
        <p:spPr>
          <a:xfrm>
            <a:off x="254152" y="1740310"/>
            <a:ext cx="7798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Зависит от </a:t>
            </a:r>
            <a:r>
              <a:rPr lang="ru-RU" dirty="0" err="1"/>
              <a:t>биодеталей</a:t>
            </a:r>
            <a:r>
              <a:rPr lang="ru-RU" dirty="0"/>
              <a:t>, включая корреляцию геномов</a:t>
            </a:r>
          </a:p>
          <a:p>
            <a:endParaRPr lang="ru-RU" dirty="0"/>
          </a:p>
          <a:p>
            <a:r>
              <a:rPr lang="ru-RU" dirty="0">
                <a:solidFill>
                  <a:srgbClr val="0070C0"/>
                </a:solidFill>
              </a:rPr>
              <a:t>Модель:</a:t>
            </a:r>
          </a:p>
          <a:p>
            <a:r>
              <a:rPr lang="ru-RU" dirty="0">
                <a:solidFill>
                  <a:srgbClr val="0070C0"/>
                </a:solidFill>
              </a:rPr>
              <a:t> </a:t>
            </a:r>
          </a:p>
          <a:p>
            <a:r>
              <a:rPr lang="ru-RU" dirty="0">
                <a:solidFill>
                  <a:srgbClr val="0070C0"/>
                </a:solidFill>
              </a:rPr>
              <a:t>Потомство </a:t>
            </a:r>
            <a:r>
              <a:rPr lang="en-US" dirty="0">
                <a:solidFill>
                  <a:srgbClr val="0070C0"/>
                </a:solidFill>
              </a:rPr>
              <a:t>Y </a:t>
            </a:r>
            <a:r>
              <a:rPr lang="ru-RU" dirty="0">
                <a:solidFill>
                  <a:srgbClr val="0070C0"/>
                </a:solidFill>
              </a:rPr>
              <a:t>геномов </a:t>
            </a:r>
            <a:r>
              <a:rPr lang="en-US" dirty="0">
                <a:solidFill>
                  <a:srgbClr val="0070C0"/>
                </a:solidFill>
              </a:rPr>
              <a:t>Z </a:t>
            </a:r>
            <a:r>
              <a:rPr lang="en-US" dirty="0" err="1">
                <a:solidFill>
                  <a:srgbClr val="0070C0"/>
                </a:solidFill>
              </a:rPr>
              <a:t>и</a:t>
            </a:r>
            <a:r>
              <a:rPr lang="ru-RU" dirty="0">
                <a:solidFill>
                  <a:srgbClr val="0070C0"/>
                </a:solidFill>
              </a:rPr>
              <a:t> Х распределено по Гауссу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ru-RU" dirty="0">
                <a:solidFill>
                  <a:srgbClr val="0070C0"/>
                </a:solidFill>
              </a:rPr>
              <a:t>со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ru-RU" dirty="0">
                <a:solidFill>
                  <a:srgbClr val="0070C0"/>
                </a:solidFill>
              </a:rPr>
              <a:t>средним (</a:t>
            </a:r>
            <a:r>
              <a:rPr lang="en-US" dirty="0">
                <a:solidFill>
                  <a:srgbClr val="0070C0"/>
                </a:solidFill>
              </a:rPr>
              <a:t>Z </a:t>
            </a:r>
            <a:r>
              <a:rPr lang="ru-RU" dirty="0">
                <a:solidFill>
                  <a:srgbClr val="0070C0"/>
                </a:solidFill>
              </a:rPr>
              <a:t>+ Х)/2 и вариацией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FR" i="1" dirty="0">
                <a:solidFill>
                  <a:srgbClr val="0070C0"/>
                </a:solidFill>
                <a:latin typeface="Symbol" pitchFamily="2" charset="2"/>
              </a:rPr>
              <a:t>s</a:t>
            </a:r>
            <a:r>
              <a:rPr lang="en-FR" baseline="30000" dirty="0">
                <a:solidFill>
                  <a:srgbClr val="0070C0"/>
                </a:solidFill>
                <a:latin typeface="Symbol" pitchFamily="2" charset="2"/>
              </a:rPr>
              <a:t>2 </a:t>
            </a:r>
            <a:r>
              <a:rPr lang="en-US" dirty="0">
                <a:solidFill>
                  <a:srgbClr val="0070C0"/>
                </a:solidFill>
              </a:rPr>
              <a:t>/2.</a:t>
            </a:r>
            <a:endParaRPr lang="ru-RU" dirty="0">
              <a:solidFill>
                <a:srgbClr val="0070C0"/>
              </a:solidFill>
            </a:endParaRPr>
          </a:p>
          <a:p>
            <a:r>
              <a:rPr lang="en-US" dirty="0"/>
              <a:t> </a:t>
            </a:r>
            <a:endParaRPr lang="en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F56A5-6363-E943-BB67-4AAFC096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11" y="281140"/>
            <a:ext cx="7436836" cy="1143000"/>
          </a:xfrm>
        </p:spPr>
        <p:txBody>
          <a:bodyPr/>
          <a:lstStyle/>
          <a:p>
            <a:r>
              <a:rPr lang="ru-RU" dirty="0"/>
              <a:t>Модель рекомбинации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AF2D2-C713-2941-9DE4-93ECCAD3E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9" y="3913033"/>
            <a:ext cx="3962400" cy="1155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FC0502-0FF5-8940-A054-578B3671B5C1}"/>
              </a:ext>
            </a:extLst>
          </p:cNvPr>
          <p:cNvCxnSpPr/>
          <p:nvPr/>
        </p:nvCxnSpPr>
        <p:spPr>
          <a:xfrm>
            <a:off x="3878826" y="3429000"/>
            <a:ext cx="0" cy="77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D2F8B35-E6DD-8A4C-A161-321E19037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91" y="5151487"/>
            <a:ext cx="3162300" cy="635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92500-6859-564D-86D0-D9FB98E0A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5891980"/>
            <a:ext cx="2336800" cy="6985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79F232-077D-094F-992B-62362A74DC48}"/>
              </a:ext>
            </a:extLst>
          </p:cNvPr>
          <p:cNvCxnSpPr>
            <a:cxnSpLocks/>
          </p:cNvCxnSpPr>
          <p:nvPr/>
        </p:nvCxnSpPr>
        <p:spPr>
          <a:xfrm>
            <a:off x="2984500" y="4766187"/>
            <a:ext cx="1056559" cy="443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0218D6-8D2B-BB41-A9F0-4F346AAB02D3}"/>
              </a:ext>
            </a:extLst>
          </p:cNvPr>
          <p:cNvCxnSpPr>
            <a:cxnSpLocks/>
          </p:cNvCxnSpPr>
          <p:nvPr/>
        </p:nvCxnSpPr>
        <p:spPr>
          <a:xfrm>
            <a:off x="254152" y="5530524"/>
            <a:ext cx="116512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483570-B7C2-3D4A-B54B-3C5A839B7E7B}"/>
              </a:ext>
            </a:extLst>
          </p:cNvPr>
          <p:cNvCxnSpPr>
            <a:cxnSpLocks/>
          </p:cNvCxnSpPr>
          <p:nvPr/>
        </p:nvCxnSpPr>
        <p:spPr>
          <a:xfrm>
            <a:off x="160465" y="6241230"/>
            <a:ext cx="13524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E2E956C-7F58-854B-9B9E-2B542A8B3F5A}"/>
              </a:ext>
            </a:extLst>
          </p:cNvPr>
          <p:cNvSpPr txBox="1"/>
          <p:nvPr/>
        </p:nvSpPr>
        <p:spPr>
          <a:xfrm>
            <a:off x="134398" y="506873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слайд 26</a:t>
            </a:r>
            <a:endParaRPr lang="en-F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C3923D-B031-0649-87F1-6EA5FFFDCDC6}"/>
              </a:ext>
            </a:extLst>
          </p:cNvPr>
          <p:cNvSpPr txBox="1"/>
          <p:nvPr/>
        </p:nvSpPr>
        <p:spPr>
          <a:xfrm>
            <a:off x="160465" y="585510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слайд 31</a:t>
            </a:r>
            <a:endParaRPr lang="en-FR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2F55E7-FB54-AA4D-A428-35305D769971}"/>
              </a:ext>
            </a:extLst>
          </p:cNvPr>
          <p:cNvCxnSpPr>
            <a:cxnSpLocks/>
          </p:cNvCxnSpPr>
          <p:nvPr/>
        </p:nvCxnSpPr>
        <p:spPr>
          <a:xfrm flipV="1">
            <a:off x="2236429" y="5631630"/>
            <a:ext cx="1276350" cy="431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947EA9F-AAAC-E141-AAFC-199AABEB6DD2}"/>
              </a:ext>
            </a:extLst>
          </p:cNvPr>
          <p:cNvSpPr txBox="1"/>
          <p:nvPr/>
        </p:nvSpPr>
        <p:spPr>
          <a:xfrm>
            <a:off x="5258620" y="5284321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Домашнее задание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76598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F8D6-81A5-DB48-BC9A-5B7A9962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190685"/>
            <a:ext cx="8035517" cy="1143000"/>
          </a:xfrm>
        </p:spPr>
        <p:txBody>
          <a:bodyPr/>
          <a:lstStyle/>
          <a:p>
            <a:r>
              <a:rPr lang="ru-RU" dirty="0"/>
              <a:t>Прыгаем в конец. Вероятность </a:t>
            </a:r>
            <a:br>
              <a:rPr lang="ru-RU" dirty="0"/>
            </a:br>
            <a:r>
              <a:rPr lang="ru-RU" dirty="0"/>
              <a:t>фиксации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ru-RU" dirty="0"/>
              <a:t> схематически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829C-93CC-834E-8723-5A9639D71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10" y="1703017"/>
            <a:ext cx="5944865" cy="4778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6B698F-6868-7F47-85FB-68392898B54E}"/>
              </a:ext>
            </a:extLst>
          </p:cNvPr>
          <p:cNvSpPr txBox="1"/>
          <p:nvPr/>
        </p:nvSpPr>
        <p:spPr>
          <a:xfrm>
            <a:off x="5583410" y="6314620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Neher, Shraiman</a:t>
            </a:r>
            <a:r>
              <a:rPr lang="ru-RU" dirty="0"/>
              <a:t> &amp; </a:t>
            </a:r>
            <a:r>
              <a:rPr lang="en-US" dirty="0"/>
              <a:t>Fisher</a:t>
            </a:r>
            <a:r>
              <a:rPr lang="en-FR" dirty="0"/>
              <a:t> 2010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7E8D8-D6A0-8147-B77A-3E2F401EDC9C}"/>
              </a:ext>
            </a:extLst>
          </p:cNvPr>
          <p:cNvSpPr txBox="1"/>
          <p:nvPr/>
        </p:nvSpPr>
        <p:spPr>
          <a:xfrm>
            <a:off x="7052401" y="252374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0960235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F8D6-81A5-DB48-BC9A-5B7A9962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FR" dirty="0"/>
            </a:br>
            <a:endParaRPr lang="en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458E-2789-B541-A453-D39782A92A09}"/>
              </a:ext>
            </a:extLst>
          </p:cNvPr>
          <p:cNvSpPr txBox="1">
            <a:spLocks/>
          </p:cNvSpPr>
          <p:nvPr/>
        </p:nvSpPr>
        <p:spPr>
          <a:xfrm>
            <a:off x="693819" y="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FR" dirty="0"/>
            </a:br>
            <a:r>
              <a:rPr lang="ru-RU" dirty="0"/>
              <a:t>Монте Карло и аналитика</a:t>
            </a:r>
            <a:endParaRPr lang="en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749CF6-55BF-074D-8F6A-B0BDB6BD7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" y="1630105"/>
            <a:ext cx="7772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87118"/>
      </p:ext>
    </p:extLst>
  </p:cSld>
  <p:clrMapOvr>
    <a:masterClrMapping/>
  </p:clrMapOvr>
  <p:transition spd="slow" advTm="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56A5-6363-E943-BB67-4AAFC096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11" y="281140"/>
            <a:ext cx="7436836" cy="1143000"/>
          </a:xfrm>
        </p:spPr>
        <p:txBody>
          <a:bodyPr/>
          <a:lstStyle/>
          <a:p>
            <a:r>
              <a:rPr lang="en-US" dirty="0" err="1"/>
              <a:t>С</a:t>
            </a:r>
            <a:r>
              <a:rPr lang="ru-RU" dirty="0" err="1"/>
              <a:t>редняя</a:t>
            </a:r>
            <a:r>
              <a:rPr lang="ru-RU" dirty="0"/>
              <a:t> скорость фиксации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2C13A-2212-8444-A668-9C0A50F74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69" y="2218609"/>
            <a:ext cx="2781300" cy="135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A471B-AF9E-0945-B394-C33EB6A7EAA0}"/>
              </a:ext>
            </a:extLst>
          </p:cNvPr>
          <p:cNvSpPr txBox="1"/>
          <p:nvPr/>
        </p:nvSpPr>
        <p:spPr>
          <a:xfrm>
            <a:off x="5382860" y="305966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</a:t>
            </a:r>
            <a:r>
              <a:rPr lang="en-US" i="1" baseline="30000" dirty="0"/>
              <a:t>2</a:t>
            </a:r>
            <a:r>
              <a:rPr lang="en-US" i="1" dirty="0"/>
              <a:t>w</a:t>
            </a:r>
            <a:r>
              <a:rPr lang="en-US" i="1" baseline="30000" dirty="0"/>
              <a:t>2</a:t>
            </a:r>
            <a:r>
              <a:rPr lang="en-US" i="1" dirty="0"/>
              <a:t> = </a:t>
            </a:r>
            <a:r>
              <a:rPr lang="en-FR" i="1" dirty="0">
                <a:latin typeface="Symbol" pitchFamily="2" charset="2"/>
              </a:rPr>
              <a:t>s</a:t>
            </a:r>
            <a:r>
              <a:rPr lang="en-FR" baseline="30000" dirty="0">
                <a:latin typeface="Symbol" pitchFamily="2" charset="2"/>
              </a:rPr>
              <a:t>2</a:t>
            </a:r>
            <a:endParaRPr lang="en-FR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F460A4-3530-A148-A217-358A1A9F9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69" y="3799963"/>
            <a:ext cx="3632200" cy="85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8093D8-205D-C94D-817D-D83EB707B886}"/>
              </a:ext>
            </a:extLst>
          </p:cNvPr>
          <p:cNvSpPr txBox="1"/>
          <p:nvPr/>
        </p:nvSpPr>
        <p:spPr>
          <a:xfrm>
            <a:off x="5781366" y="4040747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Домашнее задание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49B93B-9408-4244-95EA-1198DB4312BE}"/>
              </a:ext>
            </a:extLst>
          </p:cNvPr>
          <p:cNvCxnSpPr/>
          <p:nvPr/>
        </p:nvCxnSpPr>
        <p:spPr>
          <a:xfrm>
            <a:off x="499211" y="4225413"/>
            <a:ext cx="9313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F92E21-8CC2-2B4D-B587-EFD5D0E3256E}"/>
              </a:ext>
            </a:extLst>
          </p:cNvPr>
          <p:cNvSpPr txBox="1"/>
          <p:nvPr/>
        </p:nvSpPr>
        <p:spPr>
          <a:xfrm>
            <a:off x="271400" y="3793614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Слайд 30</a:t>
            </a:r>
            <a:endParaRPr lang="en-FR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6D5942-80B5-B24B-805E-02B80ECB9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69" y="4650863"/>
            <a:ext cx="2603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3665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56A5-6363-E943-BB67-4AAFC096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11" y="281140"/>
            <a:ext cx="7436836" cy="1143000"/>
          </a:xfrm>
        </p:spPr>
        <p:txBody>
          <a:bodyPr/>
          <a:lstStyle/>
          <a:p>
            <a:r>
              <a:rPr lang="ru-RU" dirty="0"/>
              <a:t>Ответ</a:t>
            </a:r>
            <a:r>
              <a:rPr lang="en-US" dirty="0"/>
              <a:t> </a:t>
            </a:r>
            <a:r>
              <a:rPr lang="ru-RU" dirty="0"/>
              <a:t>для средней вероятности фиксации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1C166-0653-F545-8EF8-4C8D25BDF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28" y="4719484"/>
            <a:ext cx="3475785" cy="9321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9FF602-C3F7-6A4C-BB13-EA21F7606595}"/>
              </a:ext>
            </a:extLst>
          </p:cNvPr>
          <p:cNvCxnSpPr>
            <a:cxnSpLocks/>
          </p:cNvCxnSpPr>
          <p:nvPr/>
        </p:nvCxnSpPr>
        <p:spPr>
          <a:xfrm>
            <a:off x="1126866" y="5471651"/>
            <a:ext cx="1065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E07296-2758-0F40-826C-96FBC79C865F}"/>
              </a:ext>
            </a:extLst>
          </p:cNvPr>
          <p:cNvSpPr txBox="1"/>
          <p:nvPr/>
        </p:nvSpPr>
        <p:spPr>
          <a:xfrm>
            <a:off x="1030153" y="5000889"/>
            <a:ext cx="14390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Слайд 25 </a:t>
            </a:r>
            <a:endParaRPr lang="en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E0F1BB-46B9-E540-871F-3BBD392D1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3" y="2060392"/>
            <a:ext cx="6634787" cy="20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40099"/>
      </p:ext>
    </p:extLst>
  </p:cSld>
  <p:clrMapOvr>
    <a:masterClrMapping/>
  </p:clrMapOvr>
  <p:transition spd="slow" advTm="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F8D6-81A5-DB48-BC9A-5B7A9962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93" y="-139800"/>
            <a:ext cx="6508377" cy="1143000"/>
          </a:xfrm>
        </p:spPr>
        <p:txBody>
          <a:bodyPr/>
          <a:lstStyle/>
          <a:p>
            <a:br>
              <a:rPr lang="en-FR" dirty="0"/>
            </a:br>
            <a:r>
              <a:rPr lang="ru-RU" dirty="0"/>
              <a:t>Вероятность фиксации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216A1-62A2-FE4D-BF97-D112C4E2C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2" y="1981210"/>
            <a:ext cx="6895070" cy="35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9051"/>
      </p:ext>
    </p:extLst>
  </p:cSld>
  <p:clrMapOvr>
    <a:masterClrMapping/>
  </p:clrMapOvr>
  <p:transition spd="slow" advTm="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56A5-6363-E943-BB67-4AAFC096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11" y="281140"/>
            <a:ext cx="7436836" cy="1143000"/>
          </a:xfrm>
        </p:spPr>
        <p:txBody>
          <a:bodyPr/>
          <a:lstStyle/>
          <a:p>
            <a:r>
              <a:rPr lang="ru-RU" dirty="0"/>
              <a:t>Ответ</a:t>
            </a:r>
            <a:r>
              <a:rPr lang="en-US" dirty="0"/>
              <a:t> </a:t>
            </a:r>
            <a:r>
              <a:rPr lang="ru-RU" dirty="0"/>
              <a:t>для средней скорости волны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3D823-B20E-E74B-AA01-858BD937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5" y="2438401"/>
            <a:ext cx="7098712" cy="22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9994"/>
      </p:ext>
    </p:extLst>
  </p:cSld>
  <p:clrMapOvr>
    <a:masterClrMapping/>
  </p:clrMapOvr>
  <p:transition spd="slow" advTm="0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FCBF-7AD5-5E43-8568-CBFA0D0C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52927"/>
            <a:ext cx="6508377" cy="1143000"/>
          </a:xfrm>
        </p:spPr>
        <p:txBody>
          <a:bodyPr/>
          <a:lstStyle/>
          <a:p>
            <a:r>
              <a:rPr lang="ru-RU" dirty="0"/>
              <a:t>Выводы 1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CA59-CB7D-A842-9CA3-3D0D8D9DF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Мутации и рекомбинация дозволяют перманентную адаптацию</a:t>
            </a:r>
          </a:p>
          <a:p>
            <a:r>
              <a:rPr lang="ru-RU" dirty="0"/>
              <a:t>Скорость волны ограничивается фиксацией новых аллелей которые должны бежать по волне </a:t>
            </a:r>
          </a:p>
          <a:p>
            <a:r>
              <a:rPr lang="ru-RU" dirty="0"/>
              <a:t>Волна должна быть узкой чтобы они успевали</a:t>
            </a:r>
          </a:p>
          <a:p>
            <a:r>
              <a:rPr lang="ru-RU" dirty="0"/>
              <a:t>И это ограничивает скорость</a:t>
            </a:r>
            <a:r>
              <a:rPr lang="en-US" dirty="0"/>
              <a:t> </a:t>
            </a:r>
            <a:r>
              <a:rPr lang="en-US" dirty="0" err="1"/>
              <a:t>а</a:t>
            </a:r>
            <a:r>
              <a:rPr lang="ru-RU" dirty="0" err="1"/>
              <a:t>даптации</a:t>
            </a:r>
            <a:endParaRPr lang="ru-RU" dirty="0"/>
          </a:p>
          <a:p>
            <a:r>
              <a:rPr lang="ru-RU" dirty="0"/>
              <a:t>которая пропорциональна квадрату вероятности рекомбинации </a:t>
            </a:r>
          </a:p>
          <a:p>
            <a:r>
              <a:rPr lang="ru-RU" dirty="0"/>
              <a:t>и слабо зависит от коэффициента селекции и вероятности мутаций</a:t>
            </a:r>
          </a:p>
          <a:p>
            <a:endParaRPr lang="ru-RU" dirty="0"/>
          </a:p>
          <a:p>
            <a:endParaRPr lang="ru-RU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98159121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47" y="287526"/>
            <a:ext cx="7568709" cy="1143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Быстрая</a:t>
            </a:r>
            <a:r>
              <a:rPr lang="en-US" dirty="0"/>
              <a:t> </a:t>
            </a:r>
            <a:r>
              <a:rPr lang="ru-RU" dirty="0"/>
              <a:t>адаптация</a:t>
            </a:r>
            <a:br>
              <a:rPr lang="ru-RU" dirty="0"/>
            </a:br>
            <a:r>
              <a:rPr lang="ru-RU" dirty="0"/>
              <a:t>лучший класс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5EE59-057C-8B41-961A-E14929D70B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0"/>
            <a:ext cx="4054475" cy="3916363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5479D5-0CE3-DA4C-9212-200C31F8EB53}"/>
              </a:ext>
            </a:extLst>
          </p:cNvPr>
          <p:cNvSpPr txBox="1"/>
          <p:nvPr/>
        </p:nvSpPr>
        <p:spPr>
          <a:xfrm>
            <a:off x="560439" y="3344940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log </a:t>
            </a:r>
            <a:r>
              <a:rPr lang="en-US" sz="1400" b="1" i="1" dirty="0"/>
              <a:t>f</a:t>
            </a:r>
            <a:r>
              <a:rPr lang="en-US" sz="1400" b="1" i="1" baseline="-25000" dirty="0"/>
              <a:t>max</a:t>
            </a:r>
            <a:endParaRPr lang="en-FR" sz="1400" b="1" i="1" baseline="-25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7EBFC-D51F-C543-9F11-CEE8183A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61" y="5613699"/>
            <a:ext cx="3987800" cy="6477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C42C066-F825-C944-8663-5C4FD88AF52D}"/>
              </a:ext>
            </a:extLst>
          </p:cNvPr>
          <p:cNvGrpSpPr/>
          <p:nvPr/>
        </p:nvGrpSpPr>
        <p:grpSpPr>
          <a:xfrm>
            <a:off x="4264234" y="3983951"/>
            <a:ext cx="4785284" cy="1148867"/>
            <a:chOff x="4264234" y="3983951"/>
            <a:chExt cx="4785284" cy="114886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2E05CA-CAAA-C241-8192-295BFDB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626" y="4485119"/>
              <a:ext cx="2950630" cy="6476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C3505D-F30D-3543-A213-58ED6143DF92}"/>
                </a:ext>
              </a:extLst>
            </p:cNvPr>
            <p:cNvSpPr txBox="1"/>
            <p:nvPr/>
          </p:nvSpPr>
          <p:spPr>
            <a:xfrm>
              <a:off x="4264234" y="3983951"/>
              <a:ext cx="4785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C00000"/>
                  </a:solidFill>
                </a:rPr>
                <a:t>Сшивка носа с основной частью волны</a:t>
              </a:r>
              <a:endParaRPr lang="en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38CC53-C9AD-6448-94D8-7133A0D014B1}"/>
              </a:ext>
            </a:extLst>
          </p:cNvPr>
          <p:cNvGrpSpPr/>
          <p:nvPr/>
        </p:nvGrpSpPr>
        <p:grpSpPr>
          <a:xfrm>
            <a:off x="4520053" y="2723535"/>
            <a:ext cx="1727200" cy="1208827"/>
            <a:chOff x="4520053" y="2723535"/>
            <a:chExt cx="1727200" cy="12088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3EBEB0-B50B-3745-9DD7-C281C449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53" y="3132262"/>
              <a:ext cx="1727200" cy="8001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0FFC20-01FB-FC4A-BCF9-063C1B5C64AB}"/>
                </a:ext>
              </a:extLst>
            </p:cNvPr>
            <p:cNvCxnSpPr/>
            <p:nvPr/>
          </p:nvCxnSpPr>
          <p:spPr>
            <a:xfrm>
              <a:off x="5383653" y="2723535"/>
              <a:ext cx="0" cy="459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2D101E-19F4-934B-8BFB-E82F65B96B3A}"/>
                </a:ext>
              </a:extLst>
            </p:cNvPr>
            <p:cNvSpPr txBox="1"/>
            <p:nvPr/>
          </p:nvSpPr>
          <p:spPr>
            <a:xfrm>
              <a:off x="5383653" y="2813861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=</a:t>
              </a:r>
              <a:r>
                <a:rPr lang="ru-RU" dirty="0">
                  <a:solidFill>
                    <a:srgbClr val="C00000"/>
                  </a:solidFill>
                </a:rPr>
                <a:t>1  </a:t>
              </a:r>
              <a:endParaRPr lang="en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2D568-D30B-4547-BDC1-4B2B59CAC40F}"/>
              </a:ext>
            </a:extLst>
          </p:cNvPr>
          <p:cNvGrpSpPr/>
          <p:nvPr/>
        </p:nvGrpSpPr>
        <p:grpSpPr>
          <a:xfrm>
            <a:off x="4264234" y="1924243"/>
            <a:ext cx="3469528" cy="799292"/>
            <a:chOff x="4264234" y="1924243"/>
            <a:chExt cx="3469528" cy="7992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80A1BF-1057-144D-AA40-4C7E1C1ED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234" y="2190135"/>
              <a:ext cx="3289300" cy="533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AD1656-5A43-C845-B54E-B1291A4DF2FF}"/>
                </a:ext>
              </a:extLst>
            </p:cNvPr>
            <p:cNvSpPr txBox="1"/>
            <p:nvPr/>
          </p:nvSpPr>
          <p:spPr>
            <a:xfrm>
              <a:off x="4352708" y="1924243"/>
              <a:ext cx="3381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C00000"/>
                  </a:solidFill>
                </a:rPr>
                <a:t>Среднее число рожденных</a:t>
              </a:r>
              <a:endParaRPr lang="en-FR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823319-0DCE-0744-8400-5269E88A6EFA}"/>
              </a:ext>
            </a:extLst>
          </p:cNvPr>
          <p:cNvCxnSpPr/>
          <p:nvPr/>
        </p:nvCxnSpPr>
        <p:spPr>
          <a:xfrm>
            <a:off x="6235946" y="5154041"/>
            <a:ext cx="0" cy="45965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1CDE3D-7B23-7247-B4A8-DDE065B2A198}"/>
              </a:ext>
            </a:extLst>
          </p:cNvPr>
          <p:cNvCxnSpPr>
            <a:cxnSpLocks/>
          </p:cNvCxnSpPr>
          <p:nvPr/>
        </p:nvCxnSpPr>
        <p:spPr>
          <a:xfrm>
            <a:off x="5030626" y="3788752"/>
            <a:ext cx="2254094" cy="889928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536221"/>
      </p:ext>
    </p:extLst>
  </p:cSld>
  <p:clrMapOvr>
    <a:masterClrMapping/>
  </p:clrMapOvr>
  <p:transition spd="slow" advTm="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40AB5-31A4-3D4A-ADCD-5A37277CA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E33DE1-3416-3C40-AF8E-1CE74C085A52}"/>
              </a:ext>
            </a:extLst>
          </p:cNvPr>
          <p:cNvSpPr txBox="1">
            <a:spLocks/>
          </p:cNvSpPr>
          <p:nvPr/>
        </p:nvSpPr>
        <p:spPr>
          <a:xfrm>
            <a:off x="1" y="552186"/>
            <a:ext cx="9144000" cy="25246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ru-RU" sz="3900" dirty="0">
                <a:solidFill>
                  <a:schemeClr val="bg1"/>
                </a:solidFill>
              </a:rPr>
              <a:t>Спасибо!</a:t>
            </a:r>
            <a:endParaRPr lang="en-FR" sz="3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6234F-72C3-8B41-A5CF-18DA7B908E95}"/>
              </a:ext>
            </a:extLst>
          </p:cNvPr>
          <p:cNvSpPr txBox="1"/>
          <p:nvPr/>
        </p:nvSpPr>
        <p:spPr>
          <a:xfrm>
            <a:off x="-951470" y="2397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D436D-0F84-3A40-B1DE-21BA8F66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85"/>
            <a:ext cx="9144000" cy="6647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7A314-E5C9-C14E-8782-CB4EFB2C420B}"/>
              </a:ext>
            </a:extLst>
          </p:cNvPr>
          <p:cNvSpPr txBox="1"/>
          <p:nvPr/>
        </p:nvSpPr>
        <p:spPr>
          <a:xfrm>
            <a:off x="5845432" y="712786"/>
            <a:ext cx="3298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Спасибо!</a:t>
            </a:r>
            <a:endParaRPr lang="en-FR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149761"/>
      </p:ext>
    </p:extLst>
  </p:cSld>
  <p:clrMapOvr>
    <a:masterClrMapping/>
  </p:clrMapOvr>
  <p:transition spd="slow" advTm="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03CF-F252-DD4C-A0FC-EE2915BE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53" y="8531"/>
            <a:ext cx="6508377" cy="1143000"/>
          </a:xfrm>
        </p:spPr>
        <p:txBody>
          <a:bodyPr/>
          <a:lstStyle/>
          <a:p>
            <a:r>
              <a:rPr lang="ru-RU" dirty="0"/>
              <a:t>Скорость эволюции</a:t>
            </a:r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4735C-A068-F14B-B25F-D2A08BDE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2" y="1648193"/>
            <a:ext cx="3987800" cy="6477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D35D598-FB47-984A-A052-F0C7E0B72B8D}"/>
              </a:ext>
            </a:extLst>
          </p:cNvPr>
          <p:cNvGrpSpPr/>
          <p:nvPr/>
        </p:nvGrpSpPr>
        <p:grpSpPr>
          <a:xfrm>
            <a:off x="388943" y="2400385"/>
            <a:ext cx="4750377" cy="1596530"/>
            <a:chOff x="34983" y="2400385"/>
            <a:chExt cx="4750377" cy="15965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01F072-ECF2-AF4C-8F20-F33C613C9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462" y="3152577"/>
              <a:ext cx="4292898" cy="8443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1CDA00-A15B-3A43-8251-61842972D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59" y="2400385"/>
              <a:ext cx="3554044" cy="647699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5A17D5F-B81B-F54C-9FC1-5C4FC2C14269}"/>
                </a:ext>
              </a:extLst>
            </p:cNvPr>
            <p:cNvCxnSpPr>
              <a:cxnSpLocks/>
            </p:cNvCxnSpPr>
            <p:nvPr/>
          </p:nvCxnSpPr>
          <p:spPr>
            <a:xfrm>
              <a:off x="45738" y="2724234"/>
              <a:ext cx="6220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6DD77D-344B-3942-BCD8-D842963DEA4B}"/>
                </a:ext>
              </a:extLst>
            </p:cNvPr>
            <p:cNvCxnSpPr>
              <a:cxnSpLocks/>
            </p:cNvCxnSpPr>
            <p:nvPr/>
          </p:nvCxnSpPr>
          <p:spPr>
            <a:xfrm>
              <a:off x="34983" y="3594870"/>
              <a:ext cx="6220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5A760F-9944-4A45-B6ED-CA33D8A10461}"/>
              </a:ext>
            </a:extLst>
          </p:cNvPr>
          <p:cNvGrpSpPr/>
          <p:nvPr/>
        </p:nvGrpSpPr>
        <p:grpSpPr>
          <a:xfrm>
            <a:off x="464453" y="2295893"/>
            <a:ext cx="7124700" cy="3045345"/>
            <a:chOff x="464453" y="2295893"/>
            <a:chExt cx="7124700" cy="304534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2F93C3-2190-3041-874F-216FD2599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53" y="4249038"/>
              <a:ext cx="7124700" cy="10922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9D158-DA9B-864A-889C-57F4FD4E26C6}"/>
                </a:ext>
              </a:extLst>
            </p:cNvPr>
            <p:cNvCxnSpPr/>
            <p:nvPr/>
          </p:nvCxnSpPr>
          <p:spPr>
            <a:xfrm>
              <a:off x="1877306" y="4041504"/>
              <a:ext cx="0" cy="459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112C9C-9F47-E346-959B-B2E51AE57607}"/>
                </a:ext>
              </a:extLst>
            </p:cNvPr>
            <p:cNvCxnSpPr>
              <a:cxnSpLocks/>
            </p:cNvCxnSpPr>
            <p:nvPr/>
          </p:nvCxnSpPr>
          <p:spPr>
            <a:xfrm>
              <a:off x="2441186" y="2295893"/>
              <a:ext cx="0" cy="2205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BCE2B7-4371-364E-BA51-6EC310ADB082}"/>
              </a:ext>
            </a:extLst>
          </p:cNvPr>
          <p:cNvGrpSpPr/>
          <p:nvPr/>
        </p:nvGrpSpPr>
        <p:grpSpPr>
          <a:xfrm>
            <a:off x="1542026" y="5234840"/>
            <a:ext cx="3713233" cy="1473370"/>
            <a:chOff x="1542026" y="5234840"/>
            <a:chExt cx="3713233" cy="14733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B45AB3-27EA-9C44-8D39-6FCCE090A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026" y="5616010"/>
              <a:ext cx="3606800" cy="10922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A94AD69-EB87-E74A-AAAB-8216E90CF22E}"/>
                </a:ext>
              </a:extLst>
            </p:cNvPr>
            <p:cNvCxnSpPr/>
            <p:nvPr/>
          </p:nvCxnSpPr>
          <p:spPr>
            <a:xfrm>
              <a:off x="3081266" y="5234840"/>
              <a:ext cx="0" cy="459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FC3D1E-E7C1-6445-8766-3E5CBE39C125}"/>
                </a:ext>
              </a:extLst>
            </p:cNvPr>
            <p:cNvSpPr/>
            <p:nvPr/>
          </p:nvSpPr>
          <p:spPr>
            <a:xfrm>
              <a:off x="1542026" y="5694498"/>
              <a:ext cx="3471934" cy="1013712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C79909-91CD-3E4F-B804-EC7DBBF22BCC}"/>
                </a:ext>
              </a:extLst>
            </p:cNvPr>
            <p:cNvSpPr txBox="1"/>
            <p:nvPr/>
          </p:nvSpPr>
          <p:spPr>
            <a:xfrm>
              <a:off x="3081266" y="5270716"/>
              <a:ext cx="2173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rgbClr val="C00000"/>
                  </a:solidFill>
                </a:rPr>
                <a:t>iteration method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8C65E4-0392-8F43-8F15-4E9559AF11B6}"/>
              </a:ext>
            </a:extLst>
          </p:cNvPr>
          <p:cNvSpPr txBox="1"/>
          <p:nvPr/>
        </p:nvSpPr>
        <p:spPr>
          <a:xfrm rot="16200000">
            <a:off x="-1075833" y="3056801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основная часть волны</a:t>
            </a:r>
            <a:endParaRPr lang="en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108041"/>
      </p:ext>
    </p:extLst>
  </p:cSld>
  <p:clrMapOvr>
    <a:masterClrMapping/>
  </p:clrMapOvr>
  <p:transition spd="slow" advTm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EEA6-1CAB-474E-B9D2-9AA9150B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32" y="254729"/>
            <a:ext cx="6508377" cy="1143000"/>
          </a:xfrm>
        </p:spPr>
        <p:txBody>
          <a:bodyPr/>
          <a:lstStyle/>
          <a:p>
            <a:r>
              <a:rPr lang="ru-RU" dirty="0"/>
              <a:t>Метод итераций</a:t>
            </a:r>
            <a:endParaRPr lang="en-FR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3624C0-A787-3946-8722-DDD6C6836797}"/>
              </a:ext>
            </a:extLst>
          </p:cNvPr>
          <p:cNvCxnSpPr/>
          <p:nvPr/>
        </p:nvCxnSpPr>
        <p:spPr>
          <a:xfrm flipV="1">
            <a:off x="823686" y="2180771"/>
            <a:ext cx="0" cy="32512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810F8E-A4BF-7D4E-8C09-3118EEB1860D}"/>
              </a:ext>
            </a:extLst>
          </p:cNvPr>
          <p:cNvCxnSpPr>
            <a:cxnSpLocks/>
          </p:cNvCxnSpPr>
          <p:nvPr/>
        </p:nvCxnSpPr>
        <p:spPr>
          <a:xfrm>
            <a:off x="823686" y="5431971"/>
            <a:ext cx="39243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07D0DF-9171-0C4A-8945-5F5CE47EFBB6}"/>
              </a:ext>
            </a:extLst>
          </p:cNvPr>
          <p:cNvCxnSpPr>
            <a:cxnSpLocks/>
          </p:cNvCxnSpPr>
          <p:nvPr/>
        </p:nvCxnSpPr>
        <p:spPr>
          <a:xfrm flipV="1">
            <a:off x="823686" y="2767327"/>
            <a:ext cx="2692401" cy="26646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0C54E289-C9DB-344E-B119-47ED48A1923C}"/>
              </a:ext>
            </a:extLst>
          </p:cNvPr>
          <p:cNvSpPr/>
          <p:nvPr/>
        </p:nvSpPr>
        <p:spPr>
          <a:xfrm>
            <a:off x="849085" y="3417843"/>
            <a:ext cx="3048000" cy="914400"/>
          </a:xfrm>
          <a:custGeom>
            <a:avLst/>
            <a:gdLst>
              <a:gd name="connsiteX0" fmla="*/ 0 w 3048000"/>
              <a:gd name="connsiteY0" fmla="*/ 914400 h 914400"/>
              <a:gd name="connsiteX1" fmla="*/ 647700 w 3048000"/>
              <a:gd name="connsiteY1" fmla="*/ 673100 h 914400"/>
              <a:gd name="connsiteX2" fmla="*/ 1295400 w 3048000"/>
              <a:gd name="connsiteY2" fmla="*/ 698500 h 914400"/>
              <a:gd name="connsiteX3" fmla="*/ 2425700 w 3048000"/>
              <a:gd name="connsiteY3" fmla="*/ 368300 h 914400"/>
              <a:gd name="connsiteX4" fmla="*/ 3048000 w 30480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0" h="914400">
                <a:moveTo>
                  <a:pt x="0" y="914400"/>
                </a:moveTo>
                <a:cubicBezTo>
                  <a:pt x="215900" y="811741"/>
                  <a:pt x="431800" y="709083"/>
                  <a:pt x="647700" y="673100"/>
                </a:cubicBezTo>
                <a:cubicBezTo>
                  <a:pt x="863600" y="637117"/>
                  <a:pt x="999067" y="749300"/>
                  <a:pt x="1295400" y="698500"/>
                </a:cubicBezTo>
                <a:cubicBezTo>
                  <a:pt x="1591733" y="647700"/>
                  <a:pt x="2133600" y="484717"/>
                  <a:pt x="2425700" y="368300"/>
                </a:cubicBezTo>
                <a:cubicBezTo>
                  <a:pt x="2717800" y="251883"/>
                  <a:pt x="2882900" y="125941"/>
                  <a:pt x="304800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6A89D0-E1C3-4941-A656-E1FD6D45B0E9}"/>
              </a:ext>
            </a:extLst>
          </p:cNvPr>
          <p:cNvCxnSpPr>
            <a:cxnSpLocks/>
          </p:cNvCxnSpPr>
          <p:nvPr/>
        </p:nvCxnSpPr>
        <p:spPr>
          <a:xfrm flipV="1">
            <a:off x="3541487" y="3664665"/>
            <a:ext cx="0" cy="1752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E29DE4-579C-7E42-B98B-69347392793E}"/>
              </a:ext>
            </a:extLst>
          </p:cNvPr>
          <p:cNvCxnSpPr>
            <a:cxnSpLocks/>
          </p:cNvCxnSpPr>
          <p:nvPr/>
        </p:nvCxnSpPr>
        <p:spPr>
          <a:xfrm>
            <a:off x="2614386" y="3653971"/>
            <a:ext cx="9271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E62D9C-EB24-994C-839A-FFB8C953EC82}"/>
              </a:ext>
            </a:extLst>
          </p:cNvPr>
          <p:cNvCxnSpPr>
            <a:cxnSpLocks/>
          </p:cNvCxnSpPr>
          <p:nvPr/>
        </p:nvCxnSpPr>
        <p:spPr>
          <a:xfrm>
            <a:off x="2614386" y="3653971"/>
            <a:ext cx="0" cy="3353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6FD6A0-EBA0-6842-B831-E2E16927E5C3}"/>
              </a:ext>
            </a:extLst>
          </p:cNvPr>
          <p:cNvCxnSpPr>
            <a:cxnSpLocks/>
          </p:cNvCxnSpPr>
          <p:nvPr/>
        </p:nvCxnSpPr>
        <p:spPr>
          <a:xfrm>
            <a:off x="2271486" y="3996712"/>
            <a:ext cx="3405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6F0506-8337-D643-B26F-8E8D3619B388}"/>
              </a:ext>
            </a:extLst>
          </p:cNvPr>
          <p:cNvCxnSpPr>
            <a:cxnSpLocks/>
          </p:cNvCxnSpPr>
          <p:nvPr/>
        </p:nvCxnSpPr>
        <p:spPr>
          <a:xfrm>
            <a:off x="2314498" y="5308500"/>
            <a:ext cx="0" cy="1234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51FC07-F2D6-3745-88A2-057829401052}"/>
              </a:ext>
            </a:extLst>
          </p:cNvPr>
          <p:cNvCxnSpPr>
            <a:cxnSpLocks/>
          </p:cNvCxnSpPr>
          <p:nvPr/>
        </p:nvCxnSpPr>
        <p:spPr>
          <a:xfrm flipV="1">
            <a:off x="1191987" y="4200071"/>
            <a:ext cx="0" cy="12319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F1CEF8-EA4D-BD49-970A-600C5510BEB2}"/>
              </a:ext>
            </a:extLst>
          </p:cNvPr>
          <p:cNvCxnSpPr>
            <a:cxnSpLocks/>
          </p:cNvCxnSpPr>
          <p:nvPr/>
        </p:nvCxnSpPr>
        <p:spPr>
          <a:xfrm>
            <a:off x="1191987" y="4187371"/>
            <a:ext cx="87629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A35808-D625-FD43-B9C3-B31E385E0A78}"/>
              </a:ext>
            </a:extLst>
          </p:cNvPr>
          <p:cNvCxnSpPr>
            <a:cxnSpLocks/>
          </p:cNvCxnSpPr>
          <p:nvPr/>
        </p:nvCxnSpPr>
        <p:spPr>
          <a:xfrm flipH="1" flipV="1">
            <a:off x="2068287" y="5308500"/>
            <a:ext cx="1" cy="12146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FB1B5C-C297-084F-9525-8ABBD4F2994D}"/>
              </a:ext>
            </a:extLst>
          </p:cNvPr>
          <p:cNvCxnSpPr>
            <a:cxnSpLocks/>
          </p:cNvCxnSpPr>
          <p:nvPr/>
        </p:nvCxnSpPr>
        <p:spPr>
          <a:xfrm>
            <a:off x="2614386" y="5308500"/>
            <a:ext cx="0" cy="1236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85020E0-B753-654C-9E91-034B386C5503}"/>
              </a:ext>
            </a:extLst>
          </p:cNvPr>
          <p:cNvSpPr txBox="1"/>
          <p:nvPr/>
        </p:nvSpPr>
        <p:spPr>
          <a:xfrm>
            <a:off x="3396589" y="53896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i="1" dirty="0"/>
              <a:t>x</a:t>
            </a:r>
            <a:r>
              <a:rPr lang="en-FR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E1F2CB-86B1-A744-B538-12E923AD11FE}"/>
              </a:ext>
            </a:extLst>
          </p:cNvPr>
          <p:cNvSpPr txBox="1"/>
          <p:nvPr/>
        </p:nvSpPr>
        <p:spPr>
          <a:xfrm>
            <a:off x="2462821" y="53896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i="1" dirty="0"/>
              <a:t>x</a:t>
            </a:r>
            <a:r>
              <a:rPr lang="en-FR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6F47C3-99EF-1D40-AA40-1FE7295E8593}"/>
              </a:ext>
            </a:extLst>
          </p:cNvPr>
          <p:cNvSpPr txBox="1"/>
          <p:nvPr/>
        </p:nvSpPr>
        <p:spPr>
          <a:xfrm>
            <a:off x="2172476" y="53896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i="1" dirty="0"/>
              <a:t>x</a:t>
            </a:r>
            <a:r>
              <a:rPr lang="en-FR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31D504-AF6A-7F48-80C7-962432E77505}"/>
              </a:ext>
            </a:extLst>
          </p:cNvPr>
          <p:cNvSpPr txBox="1"/>
          <p:nvPr/>
        </p:nvSpPr>
        <p:spPr>
          <a:xfrm>
            <a:off x="1014955" y="53896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i="1" dirty="0">
                <a:solidFill>
                  <a:srgbClr val="00B050"/>
                </a:solidFill>
              </a:rPr>
              <a:t>x</a:t>
            </a:r>
            <a:r>
              <a:rPr lang="en-FR" baseline="-25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12937D-D1EC-B147-B196-7ADB211C96DA}"/>
              </a:ext>
            </a:extLst>
          </p:cNvPr>
          <p:cNvSpPr txBox="1"/>
          <p:nvPr/>
        </p:nvSpPr>
        <p:spPr>
          <a:xfrm>
            <a:off x="1878030" y="539506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i="1" dirty="0">
                <a:solidFill>
                  <a:srgbClr val="00B050"/>
                </a:solidFill>
              </a:rPr>
              <a:t>x</a:t>
            </a:r>
            <a:r>
              <a:rPr lang="en-FR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C6708F-E279-CE46-A888-95463871B044}"/>
              </a:ext>
            </a:extLst>
          </p:cNvPr>
          <p:cNvSpPr txBox="1"/>
          <p:nvPr/>
        </p:nvSpPr>
        <p:spPr>
          <a:xfrm>
            <a:off x="2068286" y="201385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 = f(x)</a:t>
            </a:r>
            <a:r>
              <a:rPr lang="ru-RU" dirty="0"/>
              <a:t>      </a:t>
            </a:r>
            <a:r>
              <a:rPr lang="en-FR" dirty="0"/>
              <a:t> f’(x) &lt;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FA7CAE-0E72-A743-B277-C7AD1D344B4B}"/>
              </a:ext>
            </a:extLst>
          </p:cNvPr>
          <p:cNvSpPr txBox="1"/>
          <p:nvPr/>
        </p:nvSpPr>
        <p:spPr>
          <a:xfrm>
            <a:off x="5529943" y="2514600"/>
            <a:ext cx="16065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</a:t>
            </a:r>
            <a:r>
              <a:rPr lang="en-FR" baseline="-25000" dirty="0"/>
              <a:t>2 </a:t>
            </a:r>
            <a:r>
              <a:rPr lang="en-FR" dirty="0"/>
              <a:t>= f(x</a:t>
            </a:r>
            <a:r>
              <a:rPr lang="en-FR" baseline="-25000" dirty="0"/>
              <a:t>1</a:t>
            </a:r>
            <a:r>
              <a:rPr lang="en-FR" dirty="0"/>
              <a:t>)</a:t>
            </a:r>
          </a:p>
          <a:p>
            <a:r>
              <a:rPr lang="en-FR" dirty="0"/>
              <a:t>x</a:t>
            </a:r>
            <a:r>
              <a:rPr lang="en-FR" baseline="-25000" dirty="0"/>
              <a:t>3 </a:t>
            </a:r>
            <a:r>
              <a:rPr lang="en-FR" dirty="0"/>
              <a:t>= f(x</a:t>
            </a:r>
            <a:r>
              <a:rPr lang="en-FR" baseline="-25000" dirty="0"/>
              <a:t>2</a:t>
            </a:r>
            <a:r>
              <a:rPr lang="en-FR" dirty="0"/>
              <a:t>)</a:t>
            </a:r>
          </a:p>
          <a:p>
            <a:r>
              <a:rPr lang="en-FR" dirty="0"/>
              <a:t>x</a:t>
            </a:r>
            <a:r>
              <a:rPr lang="en-FR" baseline="-25000" dirty="0"/>
              <a:t>4 </a:t>
            </a:r>
            <a:r>
              <a:rPr lang="en-FR" dirty="0"/>
              <a:t>= f(x</a:t>
            </a:r>
            <a:r>
              <a:rPr lang="en-FR" baseline="-25000" dirty="0"/>
              <a:t>3</a:t>
            </a:r>
            <a:r>
              <a:rPr lang="en-FR" dirty="0"/>
              <a:t>)</a:t>
            </a:r>
            <a:endParaRPr lang="ru-RU" dirty="0"/>
          </a:p>
          <a:p>
            <a:r>
              <a:rPr lang="ru-RU" dirty="0"/>
              <a:t>...</a:t>
            </a:r>
            <a:endParaRPr lang="en-FR" dirty="0"/>
          </a:p>
          <a:p>
            <a:r>
              <a:rPr lang="en-FR" dirty="0"/>
              <a:t> и</a:t>
            </a:r>
            <a:r>
              <a:rPr lang="ru-RU" dirty="0"/>
              <a:t> так далее</a:t>
            </a:r>
            <a:endParaRPr lang="en-FR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CA6CFC-B17C-C943-8B00-CFD7EF717EF8}"/>
              </a:ext>
            </a:extLst>
          </p:cNvPr>
          <p:cNvCxnSpPr>
            <a:cxnSpLocks/>
          </p:cNvCxnSpPr>
          <p:nvPr/>
        </p:nvCxnSpPr>
        <p:spPr>
          <a:xfrm flipH="1" flipV="1">
            <a:off x="2170809" y="4099649"/>
            <a:ext cx="6176" cy="13303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3478CF-AEC9-1A4F-87D1-CE23D4026447}"/>
              </a:ext>
            </a:extLst>
          </p:cNvPr>
          <p:cNvCxnSpPr>
            <a:cxnSpLocks/>
          </p:cNvCxnSpPr>
          <p:nvPr/>
        </p:nvCxnSpPr>
        <p:spPr>
          <a:xfrm>
            <a:off x="2284186" y="3989343"/>
            <a:ext cx="0" cy="1103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2BE4A0D-3436-AE44-8F29-533BBE443843}"/>
              </a:ext>
            </a:extLst>
          </p:cNvPr>
          <p:cNvCxnSpPr>
            <a:cxnSpLocks/>
          </p:cNvCxnSpPr>
          <p:nvPr/>
        </p:nvCxnSpPr>
        <p:spPr>
          <a:xfrm flipV="1">
            <a:off x="2063608" y="4114724"/>
            <a:ext cx="1" cy="7800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9698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730B00-ACCC-D941-A203-35BA4F82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18" y="364062"/>
            <a:ext cx="6508377" cy="1143000"/>
          </a:xfrm>
        </p:spPr>
        <p:txBody>
          <a:bodyPr/>
          <a:lstStyle/>
          <a:p>
            <a:r>
              <a:rPr lang="ru-RU" dirty="0"/>
              <a:t>Т</a:t>
            </a:r>
            <a:r>
              <a:rPr lang="en-US" dirty="0" err="1"/>
              <a:t>р</a:t>
            </a:r>
            <a:r>
              <a:rPr lang="ru-RU" dirty="0"/>
              <a:t>и интервала размера популяции</a:t>
            </a:r>
            <a:endParaRPr lang="en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C58AC3-6D5E-7546-9721-26C0F8C14C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05" y="6155800"/>
            <a:ext cx="2441575" cy="67627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90F950-40F5-A448-83B7-D91FDAF4762E}"/>
              </a:ext>
            </a:extLst>
          </p:cNvPr>
          <p:cNvCxnSpPr>
            <a:cxnSpLocks/>
          </p:cNvCxnSpPr>
          <p:nvPr/>
        </p:nvCxnSpPr>
        <p:spPr>
          <a:xfrm>
            <a:off x="1173480" y="5339908"/>
            <a:ext cx="3846928" cy="9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BE7EF6-D165-2F4B-B3E2-1D5866C03A39}"/>
              </a:ext>
            </a:extLst>
          </p:cNvPr>
          <p:cNvCxnSpPr>
            <a:cxnSpLocks/>
          </p:cNvCxnSpPr>
          <p:nvPr/>
        </p:nvCxnSpPr>
        <p:spPr>
          <a:xfrm flipV="1">
            <a:off x="1173480" y="2356962"/>
            <a:ext cx="0" cy="2998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3C4B8C-8721-EE47-A042-54B221D766A7}"/>
              </a:ext>
            </a:extLst>
          </p:cNvPr>
          <p:cNvSpPr txBox="1"/>
          <p:nvPr/>
        </p:nvSpPr>
        <p:spPr>
          <a:xfrm>
            <a:off x="5040683" y="510197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</a:t>
            </a:r>
            <a:r>
              <a:rPr lang="en-US" dirty="0" err="1"/>
              <a:t>NU</a:t>
            </a:r>
            <a:r>
              <a:rPr lang="en-US" baseline="-25000" dirty="0" err="1"/>
              <a:t>b</a:t>
            </a:r>
            <a:endParaRPr lang="en-FR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6C92D2-9A4E-B54D-8DA6-15D4DEDBFD46}"/>
              </a:ext>
            </a:extLst>
          </p:cNvPr>
          <p:cNvSpPr txBox="1"/>
          <p:nvPr/>
        </p:nvSpPr>
        <p:spPr>
          <a:xfrm>
            <a:off x="732218" y="1901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V/s</a:t>
            </a:r>
            <a:endParaRPr lang="en-FR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1284FA-7A01-CF4A-910A-E1E48845C6F9}"/>
              </a:ext>
            </a:extLst>
          </p:cNvPr>
          <p:cNvSpPr txBox="1"/>
          <p:nvPr/>
        </p:nvSpPr>
        <p:spPr>
          <a:xfrm>
            <a:off x="1638567" y="54291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2116B3-7472-7842-A95E-1020C7E57AA3}"/>
              </a:ext>
            </a:extLst>
          </p:cNvPr>
          <p:cNvCxnSpPr>
            <a:cxnSpLocks/>
          </p:cNvCxnSpPr>
          <p:nvPr/>
        </p:nvCxnSpPr>
        <p:spPr>
          <a:xfrm flipV="1">
            <a:off x="1795020" y="5124762"/>
            <a:ext cx="0" cy="2129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DC7AD2B-A051-8C4E-A1B3-BDB26F1DDEF1}"/>
              </a:ext>
            </a:extLst>
          </p:cNvPr>
          <p:cNvSpPr txBox="1"/>
          <p:nvPr/>
        </p:nvSpPr>
        <p:spPr>
          <a:xfrm>
            <a:off x="380858" y="268594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k</a:t>
            </a:r>
            <a:endParaRPr lang="en-FR" baseline="-25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6B3812-7ADB-5844-9428-0521849F409A}"/>
              </a:ext>
            </a:extLst>
          </p:cNvPr>
          <p:cNvSpPr txBox="1"/>
          <p:nvPr/>
        </p:nvSpPr>
        <p:spPr>
          <a:xfrm>
            <a:off x="868899" y="41904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9C47AC-42D0-3041-90C3-88EDFBCCD73C}"/>
              </a:ext>
            </a:extLst>
          </p:cNvPr>
          <p:cNvGrpSpPr/>
          <p:nvPr/>
        </p:nvGrpSpPr>
        <p:grpSpPr>
          <a:xfrm>
            <a:off x="1165156" y="4330746"/>
            <a:ext cx="5868827" cy="897707"/>
            <a:chOff x="1165156" y="4330746"/>
            <a:chExt cx="5868827" cy="897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E355AD-0559-E349-9A46-57CE38042A4E}"/>
                </a:ext>
              </a:extLst>
            </p:cNvPr>
            <p:cNvSpPr txBox="1"/>
            <p:nvPr/>
          </p:nvSpPr>
          <p:spPr>
            <a:xfrm>
              <a:off x="5397167" y="4547223"/>
              <a:ext cx="16368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002060"/>
                  </a:solidFill>
                </a:rPr>
                <a:t>V = </a:t>
              </a:r>
              <a:r>
                <a:rPr lang="ru-RU" i="1" dirty="0">
                  <a:solidFill>
                    <a:srgbClr val="002060"/>
                  </a:solidFill>
                </a:rPr>
                <a:t>2</a:t>
              </a:r>
              <a:r>
                <a:rPr lang="en-US" i="1" dirty="0" err="1">
                  <a:solidFill>
                    <a:srgbClr val="002060"/>
                  </a:solidFill>
                </a:rPr>
                <a:t>sN</a:t>
              </a:r>
              <a:r>
                <a:rPr lang="en-US" i="1" dirty="0">
                  <a:solidFill>
                    <a:srgbClr val="002060"/>
                  </a:solidFill>
                </a:rPr>
                <a:t> </a:t>
              </a:r>
              <a:r>
                <a:rPr lang="en-US" i="1" dirty="0" err="1">
                  <a:solidFill>
                    <a:srgbClr val="002060"/>
                  </a:solidFill>
                </a:rPr>
                <a:t>U</a:t>
              </a:r>
              <a:r>
                <a:rPr lang="en-US" baseline="-25000" dirty="0" err="1">
                  <a:solidFill>
                    <a:srgbClr val="002060"/>
                  </a:solidFill>
                </a:rPr>
                <a:t>b</a:t>
              </a:r>
              <a:r>
                <a:rPr lang="ru-RU" baseline="-25000" dirty="0">
                  <a:solidFill>
                    <a:srgbClr val="002060"/>
                  </a:solidFill>
                </a:rPr>
                <a:t>  </a:t>
              </a:r>
              <a:endParaRPr lang="en-FR" baseline="-25000" dirty="0">
                <a:solidFill>
                  <a:srgbClr val="002060"/>
                </a:solidFill>
                <a:latin typeface="Symbol" pitchFamily="2" charset="2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E98390A-72B0-D64E-BB6C-C46F2846C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5156" y="4397277"/>
              <a:ext cx="672436" cy="83117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5F0AE4D-84A3-F34F-B201-E0AF87E0A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479" y="4330746"/>
              <a:ext cx="3616002" cy="31306"/>
            </a:xfrm>
            <a:prstGeom prst="line">
              <a:avLst/>
            </a:prstGeom>
            <a:ln w="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7EC2A23-683A-B043-9857-ECFC028EEA15}"/>
                </a:ext>
              </a:extLst>
            </p:cNvPr>
            <p:cNvSpPr txBox="1"/>
            <p:nvPr/>
          </p:nvSpPr>
          <p:spPr>
            <a:xfrm>
              <a:off x="3575275" y="4422966"/>
              <a:ext cx="1200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2060"/>
                  </a:solidFill>
                </a:rPr>
                <a:t>р</a:t>
              </a:r>
              <a:r>
                <a:rPr lang="ru-RU" dirty="0">
                  <a:solidFill>
                    <a:srgbClr val="002060"/>
                  </a:solidFill>
                </a:rPr>
                <a:t>едкие аллели</a:t>
              </a:r>
              <a:endParaRPr lang="en-FR" dirty="0">
                <a:solidFill>
                  <a:srgbClr val="002060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F2D73B9-2D05-0345-813B-FF055C242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27" y="3034127"/>
            <a:ext cx="2823559" cy="85502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84C7B3-0ABB-D141-9012-9B246E7CD519}"/>
              </a:ext>
            </a:extLst>
          </p:cNvPr>
          <p:cNvSpPr txBox="1"/>
          <p:nvPr/>
        </p:nvSpPr>
        <p:spPr>
          <a:xfrm>
            <a:off x="3409609" y="3262198"/>
            <a:ext cx="2808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много интерферирующих локусов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1D7493C0-F15E-7B41-A540-2A4F7E01C833}"/>
              </a:ext>
            </a:extLst>
          </p:cNvPr>
          <p:cNvSpPr/>
          <p:nvPr/>
        </p:nvSpPr>
        <p:spPr>
          <a:xfrm>
            <a:off x="1951473" y="2919046"/>
            <a:ext cx="2084196" cy="1340704"/>
          </a:xfrm>
          <a:custGeom>
            <a:avLst/>
            <a:gdLst>
              <a:gd name="connsiteX0" fmla="*/ 0 w 2154115"/>
              <a:gd name="connsiteY0" fmla="*/ 1415562 h 1415562"/>
              <a:gd name="connsiteX1" fmla="*/ 281354 w 2154115"/>
              <a:gd name="connsiteY1" fmla="*/ 1046285 h 1415562"/>
              <a:gd name="connsiteX2" fmla="*/ 773723 w 2154115"/>
              <a:gd name="connsiteY2" fmla="*/ 624254 h 1415562"/>
              <a:gd name="connsiteX3" fmla="*/ 1477108 w 2154115"/>
              <a:gd name="connsiteY3" fmla="*/ 254977 h 1415562"/>
              <a:gd name="connsiteX4" fmla="*/ 2154115 w 2154115"/>
              <a:gd name="connsiteY4" fmla="*/ 0 h 141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4115" h="1415562">
                <a:moveTo>
                  <a:pt x="0" y="1415562"/>
                </a:moveTo>
                <a:cubicBezTo>
                  <a:pt x="76200" y="1296866"/>
                  <a:pt x="152400" y="1178170"/>
                  <a:pt x="281354" y="1046285"/>
                </a:cubicBezTo>
                <a:cubicBezTo>
                  <a:pt x="410308" y="914400"/>
                  <a:pt x="574431" y="756139"/>
                  <a:pt x="773723" y="624254"/>
                </a:cubicBezTo>
                <a:cubicBezTo>
                  <a:pt x="973015" y="492369"/>
                  <a:pt x="1247043" y="359019"/>
                  <a:pt x="1477108" y="254977"/>
                </a:cubicBezTo>
                <a:cubicBezTo>
                  <a:pt x="1707173" y="150935"/>
                  <a:pt x="1930644" y="75467"/>
                  <a:pt x="215411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E8373B3-6626-C04E-BB79-9A8B5C94AF6D}"/>
              </a:ext>
            </a:extLst>
          </p:cNvPr>
          <p:cNvCxnSpPr>
            <a:cxnSpLocks/>
          </p:cNvCxnSpPr>
          <p:nvPr/>
        </p:nvCxnSpPr>
        <p:spPr>
          <a:xfrm flipV="1">
            <a:off x="1182509" y="2920287"/>
            <a:ext cx="2853159" cy="6289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3E7113-A797-B449-9D42-D978B05ED85F}"/>
                  </a:ext>
                </a:extLst>
              </p:cNvPr>
              <p:cNvSpPr txBox="1"/>
              <p:nvPr/>
            </p:nvSpPr>
            <p:spPr>
              <a:xfrm>
                <a:off x="5288419" y="2262896"/>
                <a:ext cx="2467022" cy="652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acc>
                        <m:accPr>
                          <m:chr m:val="̅"/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FR" dirty="0"/>
              </a:p>
              <a:p>
                <a:endParaRPr lang="en-FR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3E7113-A797-B449-9D42-D978B05ED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19" y="2262896"/>
                <a:ext cx="2467022" cy="652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DFAB4118-E78D-144B-8B65-C69216E28829}"/>
              </a:ext>
            </a:extLst>
          </p:cNvPr>
          <p:cNvSpPr txBox="1"/>
          <p:nvPr/>
        </p:nvSpPr>
        <p:spPr>
          <a:xfrm>
            <a:off x="1586209" y="2123547"/>
            <a:ext cx="418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много независимых локусов </a:t>
            </a:r>
          </a:p>
          <a:p>
            <a:r>
              <a:rPr lang="ru-RU" dirty="0">
                <a:solidFill>
                  <a:srgbClr val="00B050"/>
                </a:solidFill>
              </a:rPr>
              <a:t>(1-локусная  модель)</a:t>
            </a:r>
            <a:endParaRPr lang="en-FR" dirty="0">
              <a:solidFill>
                <a:srgbClr val="00B050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4DB5756-E37C-2549-9D1C-3F060B1082BA}"/>
              </a:ext>
            </a:extLst>
          </p:cNvPr>
          <p:cNvCxnSpPr>
            <a:cxnSpLocks/>
          </p:cNvCxnSpPr>
          <p:nvPr/>
        </p:nvCxnSpPr>
        <p:spPr>
          <a:xfrm flipV="1">
            <a:off x="4035669" y="2923431"/>
            <a:ext cx="0" cy="241425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38FD63-4848-8E46-B5C7-061AC42273DE}"/>
              </a:ext>
            </a:extLst>
          </p:cNvPr>
          <p:cNvCxnSpPr>
            <a:cxnSpLocks/>
          </p:cNvCxnSpPr>
          <p:nvPr/>
        </p:nvCxnSpPr>
        <p:spPr>
          <a:xfrm flipV="1">
            <a:off x="1837592" y="4233934"/>
            <a:ext cx="1574681" cy="9681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F858CD0-4A5C-624E-B16E-7EBC5CBEA966}"/>
              </a:ext>
            </a:extLst>
          </p:cNvPr>
          <p:cNvSpPr txBox="1"/>
          <p:nvPr/>
        </p:nvSpPr>
        <p:spPr>
          <a:xfrm>
            <a:off x="2289577" y="3961414"/>
            <a:ext cx="120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2 локус</a:t>
            </a:r>
            <a:endParaRPr lang="en-FR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0F8FF2-9E17-1D41-A3EF-5E37DD93C7CA}"/>
              </a:ext>
            </a:extLst>
          </p:cNvPr>
          <p:cNvCxnSpPr>
            <a:cxnSpLocks/>
            <a:endCxn id="82" idx="2"/>
          </p:cNvCxnSpPr>
          <p:nvPr/>
        </p:nvCxnSpPr>
        <p:spPr>
          <a:xfrm flipH="1" flipV="1">
            <a:off x="2890062" y="4330746"/>
            <a:ext cx="2640300" cy="1911794"/>
          </a:xfrm>
          <a:prstGeom prst="straightConnector1">
            <a:avLst/>
          </a:prstGeom>
          <a:ln w="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97CDD1D-0D1B-F643-9E39-9AA275AAE16E}"/>
                  </a:ext>
                </a:extLst>
              </p:cNvPr>
              <p:cNvSpPr txBox="1"/>
              <p:nvPr/>
            </p:nvSpPr>
            <p:spPr>
              <a:xfrm>
                <a:off x="3337565" y="5418882"/>
                <a:ext cx="1745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~</a:t>
                </a:r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</a:rPr>
                  <a:t>k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 log(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sz="1600" i="1" dirty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k</m:t>
                    </m:r>
                  </m:oMath>
                </a14:m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  <a:latin typeface="Symbol" pitchFamily="2" charset="2"/>
                  </a:rPr>
                  <a:t>/ </a:t>
                </a:r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U</a:t>
                </a:r>
                <a:r>
                  <a:rPr lang="en-US" sz="1600" i="1" baseline="-25000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b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)</a:t>
                </a:r>
                <a:endParaRPr lang="en-FR" sz="1600" dirty="0">
                  <a:solidFill>
                    <a:schemeClr val="accent4">
                      <a:lumMod val="75000"/>
                    </a:schemeClr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97CDD1D-0D1B-F643-9E39-9AA275AAE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565" y="5418882"/>
                <a:ext cx="1745293" cy="338554"/>
              </a:xfrm>
              <a:prstGeom prst="rect">
                <a:avLst/>
              </a:prstGeom>
              <a:blipFill>
                <a:blip r:embed="rId5"/>
                <a:stretch>
                  <a:fillRect l="-2174" t="-3571" b="-2142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6D3D8A-AC88-6C43-946B-9F9FC3C29E24}"/>
              </a:ext>
            </a:extLst>
          </p:cNvPr>
          <p:cNvCxnSpPr>
            <a:cxnSpLocks/>
          </p:cNvCxnSpPr>
          <p:nvPr/>
        </p:nvCxnSpPr>
        <p:spPr>
          <a:xfrm flipH="1">
            <a:off x="4035669" y="2905004"/>
            <a:ext cx="850852" cy="1029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441606"/>
      </p:ext>
    </p:extLst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30B3-F2E6-BA48-8B48-0D0227B7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64" y="36919"/>
            <a:ext cx="7245342" cy="1143000"/>
          </a:xfrm>
        </p:spPr>
        <p:txBody>
          <a:bodyPr/>
          <a:lstStyle/>
          <a:p>
            <a:r>
              <a:rPr lang="ru-RU" dirty="0"/>
              <a:t>Моделирование Монте Карло </a:t>
            </a:r>
            <a:br>
              <a:rPr lang="ru-RU" dirty="0"/>
            </a:br>
            <a:r>
              <a:rPr lang="ru-RU" dirty="0"/>
              <a:t>Метод разломанной палки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34805-71D9-324F-B37B-79A15968D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3" y="1682530"/>
            <a:ext cx="5142571" cy="3255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FD058-649E-6A45-BE34-78A9E12AC05B}"/>
              </a:ext>
            </a:extLst>
          </p:cNvPr>
          <p:cNvSpPr txBox="1"/>
          <p:nvPr/>
        </p:nvSpPr>
        <p:spPr>
          <a:xfrm>
            <a:off x="2898619" y="123824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L </a:t>
            </a:r>
            <a:r>
              <a:rPr lang="ru-RU" dirty="0"/>
              <a:t>локусов</a:t>
            </a:r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4D646-9606-4247-8784-672649BC66C0}"/>
              </a:ext>
            </a:extLst>
          </p:cNvPr>
          <p:cNvSpPr txBox="1"/>
          <p:nvPr/>
        </p:nvSpPr>
        <p:spPr>
          <a:xfrm rot="16200000">
            <a:off x="-154847" y="289337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N </a:t>
            </a:r>
            <a:r>
              <a:rPr lang="ru-RU" dirty="0"/>
              <a:t>геномов</a:t>
            </a:r>
            <a:endParaRPr lang="en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C58B9-A4D8-7148-9566-EC84B13EB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63" y="1643501"/>
            <a:ext cx="412623" cy="3255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4F4C75-6C70-3F45-ADC4-F824CE52856C}"/>
              </a:ext>
            </a:extLst>
          </p:cNvPr>
          <p:cNvSpPr txBox="1"/>
          <p:nvPr/>
        </p:nvSpPr>
        <p:spPr>
          <a:xfrm>
            <a:off x="6442178" y="123824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k</a:t>
            </a:r>
            <a:r>
              <a:rPr lang="en-US" baseline="-25000" dirty="0" err="1"/>
              <a:t>i</a:t>
            </a:r>
            <a:r>
              <a:rPr lang="en-FR" dirty="0"/>
              <a:t> а</a:t>
            </a:r>
            <a:r>
              <a:rPr lang="ru-RU" dirty="0" err="1"/>
              <a:t>ллелей</a:t>
            </a:r>
            <a:endParaRPr lang="en-F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05252B-77C9-1F40-B0F7-AD6186BCCE5B}"/>
              </a:ext>
            </a:extLst>
          </p:cNvPr>
          <p:cNvCxnSpPr/>
          <p:nvPr/>
        </p:nvCxnSpPr>
        <p:spPr>
          <a:xfrm>
            <a:off x="947854" y="1643501"/>
            <a:ext cx="4806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FA7494-E35B-2049-8EE7-13D48DAFE799}"/>
              </a:ext>
            </a:extLst>
          </p:cNvPr>
          <p:cNvCxnSpPr>
            <a:cxnSpLocks/>
          </p:cNvCxnSpPr>
          <p:nvPr/>
        </p:nvCxnSpPr>
        <p:spPr>
          <a:xfrm>
            <a:off x="732095" y="1766555"/>
            <a:ext cx="0" cy="29867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0A59D4-4D37-0544-8924-260603BFF05C}"/>
              </a:ext>
            </a:extLst>
          </p:cNvPr>
          <p:cNvCxnSpPr>
            <a:cxnSpLocks/>
          </p:cNvCxnSpPr>
          <p:nvPr/>
        </p:nvCxnSpPr>
        <p:spPr>
          <a:xfrm>
            <a:off x="6820939" y="1766554"/>
            <a:ext cx="0" cy="29867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9E8F14-2A35-9A4F-B2C3-5FA018A9F678}"/>
              </a:ext>
            </a:extLst>
          </p:cNvPr>
          <p:cNvCxnSpPr>
            <a:cxnSpLocks/>
          </p:cNvCxnSpPr>
          <p:nvPr/>
        </p:nvCxnSpPr>
        <p:spPr>
          <a:xfrm>
            <a:off x="954709" y="6077884"/>
            <a:ext cx="72918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2D2719-C8FF-A843-84D7-2089AE202E1C}"/>
              </a:ext>
            </a:extLst>
          </p:cNvPr>
          <p:cNvCxnSpPr>
            <a:cxnSpLocks/>
          </p:cNvCxnSpPr>
          <p:nvPr/>
        </p:nvCxnSpPr>
        <p:spPr>
          <a:xfrm flipV="1">
            <a:off x="954709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315789-0536-8A43-9F6A-5FCB21508578}"/>
              </a:ext>
            </a:extLst>
          </p:cNvPr>
          <p:cNvCxnSpPr>
            <a:cxnSpLocks/>
          </p:cNvCxnSpPr>
          <p:nvPr/>
        </p:nvCxnSpPr>
        <p:spPr>
          <a:xfrm flipV="1">
            <a:off x="1338490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9192BC-72EB-A14A-8E3F-C60592C6BEA0}"/>
              </a:ext>
            </a:extLst>
          </p:cNvPr>
          <p:cNvCxnSpPr>
            <a:cxnSpLocks/>
          </p:cNvCxnSpPr>
          <p:nvPr/>
        </p:nvCxnSpPr>
        <p:spPr>
          <a:xfrm flipV="1">
            <a:off x="1702814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64F660-0561-4040-B00F-15ADA3653D2C}"/>
              </a:ext>
            </a:extLst>
          </p:cNvPr>
          <p:cNvCxnSpPr>
            <a:cxnSpLocks/>
          </p:cNvCxnSpPr>
          <p:nvPr/>
        </p:nvCxnSpPr>
        <p:spPr>
          <a:xfrm flipV="1">
            <a:off x="2106051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225956-DD38-B44F-B390-B242968EBC2B}"/>
              </a:ext>
            </a:extLst>
          </p:cNvPr>
          <p:cNvCxnSpPr>
            <a:cxnSpLocks/>
          </p:cNvCxnSpPr>
          <p:nvPr/>
        </p:nvCxnSpPr>
        <p:spPr>
          <a:xfrm flipV="1">
            <a:off x="2489831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912E2CB-3F44-7542-AABC-0D7C69FEE025}"/>
              </a:ext>
            </a:extLst>
          </p:cNvPr>
          <p:cNvCxnSpPr>
            <a:cxnSpLocks/>
          </p:cNvCxnSpPr>
          <p:nvPr/>
        </p:nvCxnSpPr>
        <p:spPr>
          <a:xfrm flipV="1">
            <a:off x="2883340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4DFD75-4993-D74A-9D00-9D3615C88F76}"/>
              </a:ext>
            </a:extLst>
          </p:cNvPr>
          <p:cNvCxnSpPr>
            <a:cxnSpLocks/>
          </p:cNvCxnSpPr>
          <p:nvPr/>
        </p:nvCxnSpPr>
        <p:spPr>
          <a:xfrm flipV="1">
            <a:off x="3257392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A0F191-CCC4-864B-BDE6-4380B565E084}"/>
              </a:ext>
            </a:extLst>
          </p:cNvPr>
          <p:cNvCxnSpPr>
            <a:cxnSpLocks/>
          </p:cNvCxnSpPr>
          <p:nvPr/>
        </p:nvCxnSpPr>
        <p:spPr>
          <a:xfrm flipV="1">
            <a:off x="3641173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1431A1-10E1-B14C-937E-7BAF0D96AA93}"/>
              </a:ext>
            </a:extLst>
          </p:cNvPr>
          <p:cNvCxnSpPr>
            <a:cxnSpLocks/>
          </p:cNvCxnSpPr>
          <p:nvPr/>
        </p:nvCxnSpPr>
        <p:spPr>
          <a:xfrm flipV="1">
            <a:off x="4024953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0FBAED-33C5-4741-B081-6C384648EE33}"/>
              </a:ext>
            </a:extLst>
          </p:cNvPr>
          <p:cNvCxnSpPr>
            <a:cxnSpLocks/>
          </p:cNvCxnSpPr>
          <p:nvPr/>
        </p:nvCxnSpPr>
        <p:spPr>
          <a:xfrm flipV="1">
            <a:off x="4428190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3A3D4-9E2D-FE44-A320-B41875135DA2}"/>
              </a:ext>
            </a:extLst>
          </p:cNvPr>
          <p:cNvCxnSpPr>
            <a:cxnSpLocks/>
          </p:cNvCxnSpPr>
          <p:nvPr/>
        </p:nvCxnSpPr>
        <p:spPr>
          <a:xfrm flipV="1">
            <a:off x="4792514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1B49AA-A4C0-4842-A567-DC69D6E556F3}"/>
              </a:ext>
            </a:extLst>
          </p:cNvPr>
          <p:cNvCxnSpPr>
            <a:cxnSpLocks/>
          </p:cNvCxnSpPr>
          <p:nvPr/>
        </p:nvCxnSpPr>
        <p:spPr>
          <a:xfrm flipV="1">
            <a:off x="5176295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7EA180-BDBE-2F4B-9DB1-C657BC6E3EE8}"/>
              </a:ext>
            </a:extLst>
          </p:cNvPr>
          <p:cNvCxnSpPr>
            <a:cxnSpLocks/>
          </p:cNvCxnSpPr>
          <p:nvPr/>
        </p:nvCxnSpPr>
        <p:spPr>
          <a:xfrm flipV="1">
            <a:off x="5560075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3B3362-EE93-6440-81F2-D4526B12A5EE}"/>
              </a:ext>
            </a:extLst>
          </p:cNvPr>
          <p:cNvCxnSpPr>
            <a:cxnSpLocks/>
          </p:cNvCxnSpPr>
          <p:nvPr/>
        </p:nvCxnSpPr>
        <p:spPr>
          <a:xfrm flipV="1">
            <a:off x="5943856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520AC33-CAC4-FE4B-98DA-3FAF94508301}"/>
              </a:ext>
            </a:extLst>
          </p:cNvPr>
          <p:cNvCxnSpPr>
            <a:cxnSpLocks/>
          </p:cNvCxnSpPr>
          <p:nvPr/>
        </p:nvCxnSpPr>
        <p:spPr>
          <a:xfrm flipV="1">
            <a:off x="6298452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51B7BD-EE9B-EE4D-952C-1DA6825C7F86}"/>
              </a:ext>
            </a:extLst>
          </p:cNvPr>
          <p:cNvCxnSpPr>
            <a:cxnSpLocks/>
          </p:cNvCxnSpPr>
          <p:nvPr/>
        </p:nvCxnSpPr>
        <p:spPr>
          <a:xfrm flipV="1">
            <a:off x="6711417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5E3A9FD-FA8C-5C4F-AE71-F24BA2353B6B}"/>
              </a:ext>
            </a:extLst>
          </p:cNvPr>
          <p:cNvCxnSpPr>
            <a:cxnSpLocks/>
          </p:cNvCxnSpPr>
          <p:nvPr/>
        </p:nvCxnSpPr>
        <p:spPr>
          <a:xfrm flipV="1">
            <a:off x="7124381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A02C3FD-61BE-8249-ACA1-C6A9687B54D3}"/>
              </a:ext>
            </a:extLst>
          </p:cNvPr>
          <p:cNvCxnSpPr>
            <a:cxnSpLocks/>
          </p:cNvCxnSpPr>
          <p:nvPr/>
        </p:nvCxnSpPr>
        <p:spPr>
          <a:xfrm flipV="1">
            <a:off x="7478978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843EF6-8AED-164F-9269-38E9BDAC2648}"/>
              </a:ext>
            </a:extLst>
          </p:cNvPr>
          <p:cNvCxnSpPr>
            <a:cxnSpLocks/>
          </p:cNvCxnSpPr>
          <p:nvPr/>
        </p:nvCxnSpPr>
        <p:spPr>
          <a:xfrm flipV="1">
            <a:off x="7862758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9532F81-B4D2-3242-B4E2-04492A1C985E}"/>
              </a:ext>
            </a:extLst>
          </p:cNvPr>
          <p:cNvCxnSpPr>
            <a:cxnSpLocks/>
          </p:cNvCxnSpPr>
          <p:nvPr/>
        </p:nvCxnSpPr>
        <p:spPr>
          <a:xfrm flipV="1">
            <a:off x="8246533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A614ABE-8C93-294B-A141-8EEB341F1496}"/>
              </a:ext>
            </a:extLst>
          </p:cNvPr>
          <p:cNvSpPr txBox="1"/>
          <p:nvPr/>
        </p:nvSpPr>
        <p:spPr>
          <a:xfrm>
            <a:off x="3869724" y="6194533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N </a:t>
            </a:r>
            <a:r>
              <a:rPr lang="ru-RU" dirty="0"/>
              <a:t>геномов</a:t>
            </a:r>
            <a:endParaRPr lang="en-FR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3978E3-300C-0D42-BA58-1E64C8A65A2D}"/>
              </a:ext>
            </a:extLst>
          </p:cNvPr>
          <p:cNvSpPr/>
          <p:nvPr/>
        </p:nvSpPr>
        <p:spPr>
          <a:xfrm>
            <a:off x="7993171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0413AE5-78B0-1243-AC61-CDA9709BBADD}"/>
              </a:ext>
            </a:extLst>
          </p:cNvPr>
          <p:cNvSpPr/>
          <p:nvPr/>
        </p:nvSpPr>
        <p:spPr>
          <a:xfrm>
            <a:off x="2642276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6B3AA5E-0440-4445-9C8A-A82CD280FE67}"/>
              </a:ext>
            </a:extLst>
          </p:cNvPr>
          <p:cNvSpPr/>
          <p:nvPr/>
        </p:nvSpPr>
        <p:spPr>
          <a:xfrm>
            <a:off x="1189585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E01A11E-B8E1-E545-8B8E-9299275F08EF}"/>
              </a:ext>
            </a:extLst>
          </p:cNvPr>
          <p:cNvSpPr/>
          <p:nvPr/>
        </p:nvSpPr>
        <p:spPr>
          <a:xfrm>
            <a:off x="2226648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C89F863-D162-164E-9938-2CF92EB6668A}"/>
              </a:ext>
            </a:extLst>
          </p:cNvPr>
          <p:cNvSpPr/>
          <p:nvPr/>
        </p:nvSpPr>
        <p:spPr>
          <a:xfrm>
            <a:off x="2138522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8C7D72-4E39-4C47-8010-454DB695C56D}"/>
              </a:ext>
            </a:extLst>
          </p:cNvPr>
          <p:cNvSpPr/>
          <p:nvPr/>
        </p:nvSpPr>
        <p:spPr>
          <a:xfrm>
            <a:off x="2343859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480EC9-0AA3-674E-976D-5A12635D2A7D}"/>
              </a:ext>
            </a:extLst>
          </p:cNvPr>
          <p:cNvSpPr/>
          <p:nvPr/>
        </p:nvSpPr>
        <p:spPr>
          <a:xfrm>
            <a:off x="1819035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030CE59-3687-CD4D-B50E-AE551D398690}"/>
              </a:ext>
            </a:extLst>
          </p:cNvPr>
          <p:cNvSpPr/>
          <p:nvPr/>
        </p:nvSpPr>
        <p:spPr>
          <a:xfrm>
            <a:off x="6739976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6A32A33-6818-0A45-9CA3-01B557DCBFCC}"/>
              </a:ext>
            </a:extLst>
          </p:cNvPr>
          <p:cNvSpPr/>
          <p:nvPr/>
        </p:nvSpPr>
        <p:spPr>
          <a:xfrm>
            <a:off x="7650711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161D428-702F-EB4C-A1FC-0D0D15E1F833}"/>
              </a:ext>
            </a:extLst>
          </p:cNvPr>
          <p:cNvSpPr/>
          <p:nvPr/>
        </p:nvSpPr>
        <p:spPr>
          <a:xfrm>
            <a:off x="5792239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9AA7894-4857-074A-A424-EF9FA00854C8}"/>
              </a:ext>
            </a:extLst>
          </p:cNvPr>
          <p:cNvSpPr/>
          <p:nvPr/>
        </p:nvSpPr>
        <p:spPr>
          <a:xfrm>
            <a:off x="4110664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B98D329-4485-F846-AA8E-0F49332E056B}"/>
              </a:ext>
            </a:extLst>
          </p:cNvPr>
          <p:cNvSpPr/>
          <p:nvPr/>
        </p:nvSpPr>
        <p:spPr>
          <a:xfrm>
            <a:off x="6950043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389FE2A-7313-6547-ADD0-56B67578A7E8}"/>
              </a:ext>
            </a:extLst>
          </p:cNvPr>
          <p:cNvSpPr/>
          <p:nvPr/>
        </p:nvSpPr>
        <p:spPr>
          <a:xfrm>
            <a:off x="6049842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FB41173-BB41-F046-A600-CE288EFC5D8D}"/>
              </a:ext>
            </a:extLst>
          </p:cNvPr>
          <p:cNvSpPr/>
          <p:nvPr/>
        </p:nvSpPr>
        <p:spPr>
          <a:xfrm>
            <a:off x="7542576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A1D713-54D6-CB47-8803-DF933268ABEA}"/>
              </a:ext>
            </a:extLst>
          </p:cNvPr>
          <p:cNvSpPr/>
          <p:nvPr/>
        </p:nvSpPr>
        <p:spPr>
          <a:xfrm>
            <a:off x="3486343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3500CF5-96FD-9448-B2CC-C9747931A347}"/>
              </a:ext>
            </a:extLst>
          </p:cNvPr>
          <p:cNvSpPr/>
          <p:nvPr/>
        </p:nvSpPr>
        <p:spPr>
          <a:xfrm>
            <a:off x="3337411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7B00D49-CFA8-D340-BBCD-6F6263773995}"/>
              </a:ext>
            </a:extLst>
          </p:cNvPr>
          <p:cNvSpPr/>
          <p:nvPr/>
        </p:nvSpPr>
        <p:spPr>
          <a:xfrm>
            <a:off x="4877283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DC66994-1F90-0646-A166-BA4C12D22721}"/>
              </a:ext>
            </a:extLst>
          </p:cNvPr>
          <p:cNvSpPr/>
          <p:nvPr/>
        </p:nvSpPr>
        <p:spPr>
          <a:xfrm>
            <a:off x="6423948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D715810-BDC6-594D-8727-4D7256A307C4}"/>
              </a:ext>
            </a:extLst>
          </p:cNvPr>
          <p:cNvSpPr/>
          <p:nvPr/>
        </p:nvSpPr>
        <p:spPr>
          <a:xfrm>
            <a:off x="5629898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CCA812B-5672-DD4A-BB9C-3D960321614E}"/>
              </a:ext>
            </a:extLst>
          </p:cNvPr>
          <p:cNvSpPr/>
          <p:nvPr/>
        </p:nvSpPr>
        <p:spPr>
          <a:xfrm>
            <a:off x="5026789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F6B530-C5A5-AE4A-BF82-B3BA2BA229FD}"/>
              </a:ext>
            </a:extLst>
          </p:cNvPr>
          <p:cNvSpPr txBox="1"/>
          <p:nvPr/>
        </p:nvSpPr>
        <p:spPr>
          <a:xfrm>
            <a:off x="2299244" y="5349769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0070C0"/>
                </a:solidFill>
              </a:rPr>
              <a:t>N </a:t>
            </a:r>
            <a:r>
              <a:rPr lang="ru-RU" dirty="0">
                <a:solidFill>
                  <a:srgbClr val="0070C0"/>
                </a:solidFill>
              </a:rPr>
              <a:t>случайно распределенных потомков</a:t>
            </a:r>
            <a:endParaRPr lang="en-FR" dirty="0">
              <a:solidFill>
                <a:srgbClr val="0070C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0C634-93D4-E846-9E0D-3074EEF46DC4}"/>
              </a:ext>
            </a:extLst>
          </p:cNvPr>
          <p:cNvSpPr txBox="1"/>
          <p:nvPr/>
        </p:nvSpPr>
        <p:spPr>
          <a:xfrm>
            <a:off x="2013847" y="6387699"/>
            <a:ext cx="777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Ae</a:t>
            </a:r>
            <a:r>
              <a:rPr lang="en-US" i="1" baseline="30000" dirty="0"/>
              <a:t>-sk</a:t>
            </a:r>
            <a:r>
              <a:rPr lang="en-US" i="1" baseline="-25000" dirty="0"/>
              <a:t>i</a:t>
            </a:r>
            <a:endParaRPr lang="en-FR" baseline="-25000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3A4CAAD-F184-654F-B416-C6197168FFF5}"/>
              </a:ext>
            </a:extLst>
          </p:cNvPr>
          <p:cNvCxnSpPr>
            <a:cxnSpLocks/>
          </p:cNvCxnSpPr>
          <p:nvPr/>
        </p:nvCxnSpPr>
        <p:spPr>
          <a:xfrm>
            <a:off x="2138522" y="6266135"/>
            <a:ext cx="3513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201998"/>
      </p:ext>
    </p:ext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86" y="237959"/>
            <a:ext cx="6508377" cy="1143000"/>
          </a:xfrm>
        </p:spPr>
        <p:txBody>
          <a:bodyPr/>
          <a:lstStyle/>
          <a:p>
            <a:r>
              <a:rPr lang="ru-RU" dirty="0"/>
              <a:t>Результаты Монте Карло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FCA31-DAA3-1042-8A23-70F486173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1" y="2411032"/>
            <a:ext cx="3715819" cy="3637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965ED-250F-4D4C-9F7D-8B4DC9EA3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1032"/>
            <a:ext cx="3753538" cy="36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5849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6730</TotalTime>
  <Words>848</Words>
  <Application>Microsoft Macintosh PowerPoint</Application>
  <PresentationFormat>On-screen Show (4:3)</PresentationFormat>
  <Paragraphs>191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Cambria Math</vt:lpstr>
      <vt:lpstr>Century Gothic</vt:lpstr>
      <vt:lpstr>Symbol</vt:lpstr>
      <vt:lpstr>Wingdings 2</vt:lpstr>
      <vt:lpstr>Plaza</vt:lpstr>
      <vt:lpstr>PowerPoint Presentation</vt:lpstr>
      <vt:lpstr>План лекции</vt:lpstr>
      <vt:lpstr>В последней серии</vt:lpstr>
      <vt:lpstr> Быстрая адаптация лучший класс</vt:lpstr>
      <vt:lpstr>Скорость эволюции</vt:lpstr>
      <vt:lpstr>Метод итераций</vt:lpstr>
      <vt:lpstr>Три интервала размера популяции</vt:lpstr>
      <vt:lpstr>Моделирование Монте Карло  Метод разломанной палки</vt:lpstr>
      <vt:lpstr>Результаты Монте Карло</vt:lpstr>
      <vt:lpstr>Выводы 1</vt:lpstr>
      <vt:lpstr>  Рекомбинация без мутации  </vt:lpstr>
      <vt:lpstr>Рекомбинация уменьшает эффекты связки</vt:lpstr>
      <vt:lpstr>Модель с рекомбинацией</vt:lpstr>
      <vt:lpstr>Одинокая волна: схема</vt:lpstr>
      <vt:lpstr>PowerPoint Presentation</vt:lpstr>
      <vt:lpstr>  f0=2%, N=1000, L=1000 loci, s=0.1, M=3 crossovers</vt:lpstr>
      <vt:lpstr>PowerPoint Presentation</vt:lpstr>
      <vt:lpstr>Филогенетическое дерево</vt:lpstr>
      <vt:lpstr>Филогенетическое дерево</vt:lpstr>
      <vt:lpstr>PowerPoint Presentation</vt:lpstr>
      <vt:lpstr>PowerPoint Presentation</vt:lpstr>
      <vt:lpstr>Вывод 1</vt:lpstr>
      <vt:lpstr>Рекомбинация + мутация</vt:lpstr>
      <vt:lpstr>PowerPoint Presentation</vt:lpstr>
      <vt:lpstr>PowerPoint Presentation</vt:lpstr>
      <vt:lpstr>Basic approach</vt:lpstr>
      <vt:lpstr>Формализм</vt:lpstr>
      <vt:lpstr>Формализм</vt:lpstr>
      <vt:lpstr>Аллель бегущая по волнам</vt:lpstr>
      <vt:lpstr>Ветвящийся процесс с делением и рекомбинацией</vt:lpstr>
      <vt:lpstr>Вспомнили о волне</vt:lpstr>
      <vt:lpstr>Модель рекомбинации</vt:lpstr>
      <vt:lpstr>Прыгаем в конец. Вероятность  фиксации w(x) схематически</vt:lpstr>
      <vt:lpstr> </vt:lpstr>
      <vt:lpstr>Средняя скорость фиксации</vt:lpstr>
      <vt:lpstr>Ответ для средней вероятности фиксации</vt:lpstr>
      <vt:lpstr> Вероятность фиксации</vt:lpstr>
      <vt:lpstr>Ответ для средней скорости волны</vt:lpstr>
      <vt:lpstr>Выводы 1</vt:lpstr>
      <vt:lpstr>PowerPoint Presentation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842</cp:revision>
  <dcterms:created xsi:type="dcterms:W3CDTF">2017-09-05T00:08:04Z</dcterms:created>
  <dcterms:modified xsi:type="dcterms:W3CDTF">2021-11-25T21:35:35Z</dcterms:modified>
</cp:coreProperties>
</file>